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4"/>
  </p:sldMasterIdLst>
  <p:notesMasterIdLst>
    <p:notesMasterId r:id="rId16"/>
  </p:notesMasterIdLst>
  <p:handoutMasterIdLst>
    <p:handoutMasterId r:id="rId17"/>
  </p:handoutMasterIdLst>
  <p:sldIdLst>
    <p:sldId id="3111" r:id="rId5"/>
    <p:sldId id="3192" r:id="rId6"/>
    <p:sldId id="3504" r:id="rId7"/>
    <p:sldId id="3505" r:id="rId8"/>
    <p:sldId id="3517" r:id="rId9"/>
    <p:sldId id="3519" r:id="rId10"/>
    <p:sldId id="3520" r:id="rId11"/>
    <p:sldId id="3521" r:id="rId12"/>
    <p:sldId id="3511" r:id="rId13"/>
    <p:sldId id="3447" r:id="rId14"/>
    <p:sldId id="3512" r:id="rId15"/>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D5FDB"/>
    <a:srgbClr val="B3C981"/>
    <a:srgbClr val="E46C0A"/>
    <a:srgbClr val="FF00FF"/>
    <a:srgbClr val="8C3836"/>
    <a:srgbClr val="ADC579"/>
    <a:srgbClr val="DDE7C7"/>
    <a:srgbClr val="E6E6E6"/>
    <a:srgbClr val="C1D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5662" autoAdjust="0"/>
  </p:normalViewPr>
  <p:slideViewPr>
    <p:cSldViewPr snapToGrid="0">
      <p:cViewPr varScale="1">
        <p:scale>
          <a:sx n="116" d="100"/>
          <a:sy n="116" d="100"/>
        </p:scale>
        <p:origin x="1464"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4"/>
            <a:ext cx="2919412" cy="493713"/>
          </a:xfrm>
          <a:prstGeom prst="rect">
            <a:avLst/>
          </a:prstGeom>
        </p:spPr>
        <p:txBody>
          <a:bodyPr vert="horz" lIns="91409" tIns="45705" rIns="91409" bIns="45705" rtlCol="0"/>
          <a:lstStyle>
            <a:lvl1pPr algn="r">
              <a:defRPr sz="1200"/>
            </a:lvl1pPr>
          </a:lstStyle>
          <a:p>
            <a:fld id="{702258A1-9417-4717-BFE1-3A142F5BCBAA}" type="datetimeFigureOut">
              <a:rPr kumimoji="1" lang="ja-JP" altLang="en-US" smtClean="0"/>
              <a:t>2022/4/12</a:t>
            </a:fld>
            <a:endParaRPr kumimoji="1" lang="ja-JP" altLang="en-US"/>
          </a:p>
        </p:txBody>
      </p:sp>
      <p:sp>
        <p:nvSpPr>
          <p:cNvPr id="4" name="フッター プレースホルダー 3"/>
          <p:cNvSpPr>
            <a:spLocks noGrp="1"/>
          </p:cNvSpPr>
          <p:nvPr>
            <p:ph type="ftr" sz="quarter" idx="2"/>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3712"/>
          </a:xfrm>
          <a:prstGeom prst="rect">
            <a:avLst/>
          </a:prstGeom>
        </p:spPr>
        <p:txBody>
          <a:bodyPr vert="horz" lIns="91409" tIns="45705" rIns="91409" bIns="45705" rtlCol="0" anchor="b"/>
          <a:lstStyle>
            <a:lvl1pPr algn="r">
              <a:defRPr sz="1200"/>
            </a:lvl1pPr>
          </a:lstStyle>
          <a:p>
            <a:fld id="{80A8E6CC-7544-4CD3-8242-F9F4698E59C7}" type="slidenum">
              <a:rPr kumimoji="1" lang="ja-JP" altLang="en-US" smtClean="0"/>
              <a:t>‹#›</a:t>
            </a:fld>
            <a:endParaRPr kumimoji="1" lang="ja-JP" altLang="en-US"/>
          </a:p>
        </p:txBody>
      </p:sp>
    </p:spTree>
    <p:extLst>
      <p:ext uri="{BB962C8B-B14F-4D97-AF65-F5344CB8AC3E}">
        <p14:creationId xmlns:p14="http://schemas.microsoft.com/office/powerpoint/2010/main" val="386325803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4"/>
            <a:ext cx="2919412" cy="493713"/>
          </a:xfrm>
          <a:prstGeom prst="rect">
            <a:avLst/>
          </a:prstGeom>
        </p:spPr>
        <p:txBody>
          <a:bodyPr vert="horz" lIns="91409" tIns="45705" rIns="91409" bIns="45705" rtlCol="0"/>
          <a:lstStyle>
            <a:lvl1pPr algn="r">
              <a:defRPr sz="1200"/>
            </a:lvl1pPr>
          </a:lstStyle>
          <a:p>
            <a:fld id="{F6CD342C-5781-4295-BA92-C3AEA63DB1FC}" type="datetimeFigureOut">
              <a:rPr kumimoji="1" lang="ja-JP" altLang="en-US" smtClean="0"/>
              <a:t>2022/4/12</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09" tIns="45705" rIns="91409" bIns="45705" rtlCol="0" anchor="ctr"/>
          <a:lstStyle/>
          <a:p>
            <a:endParaRPr lang="ja-JP" altLang="en-US"/>
          </a:p>
        </p:txBody>
      </p:sp>
      <p:sp>
        <p:nvSpPr>
          <p:cNvPr id="5" name="ノート プレースホルダー 4"/>
          <p:cNvSpPr>
            <a:spLocks noGrp="1"/>
          </p:cNvSpPr>
          <p:nvPr>
            <p:ph type="body" sz="quarter" idx="3"/>
          </p:nvPr>
        </p:nvSpPr>
        <p:spPr>
          <a:xfrm>
            <a:off x="673104" y="4686300"/>
            <a:ext cx="5389563" cy="4440238"/>
          </a:xfrm>
          <a:prstGeom prst="rect">
            <a:avLst/>
          </a:prstGeom>
        </p:spPr>
        <p:txBody>
          <a:bodyPr vert="horz" lIns="91409" tIns="45705" rIns="91409" bIns="45705"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3712"/>
          </a:xfrm>
          <a:prstGeom prst="rect">
            <a:avLst/>
          </a:prstGeom>
        </p:spPr>
        <p:txBody>
          <a:bodyPr vert="horz" lIns="91409" tIns="45705" rIns="91409" bIns="45705" rtlCol="0" anchor="b"/>
          <a:lstStyle>
            <a:lvl1pPr algn="r">
              <a:defRPr sz="1200"/>
            </a:lvl1pPr>
          </a:lstStyle>
          <a:p>
            <a:fld id="{900564DB-7B66-4DA9-AAC8-09E7DBD0131A}" type="slidenum">
              <a:rPr kumimoji="1" lang="ja-JP" altLang="en-US" smtClean="0"/>
              <a:t>‹#›</a:t>
            </a:fld>
            <a:endParaRPr kumimoji="1" lang="ja-JP" altLang="en-US"/>
          </a:p>
        </p:txBody>
      </p:sp>
    </p:spTree>
    <p:extLst>
      <p:ext uri="{BB962C8B-B14F-4D97-AF65-F5344CB8AC3E}">
        <p14:creationId xmlns:p14="http://schemas.microsoft.com/office/powerpoint/2010/main" val="361802851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00564DB-7B66-4DA9-AAC8-09E7DBD0131A}" type="slidenum">
              <a:rPr kumimoji="1" lang="ja-JP" altLang="en-US" smtClean="0"/>
              <a:t>5</a:t>
            </a:fld>
            <a:endParaRPr kumimoji="1" lang="ja-JP" altLang="en-US"/>
          </a:p>
        </p:txBody>
      </p:sp>
    </p:spTree>
    <p:extLst>
      <p:ext uri="{BB962C8B-B14F-4D97-AF65-F5344CB8AC3E}">
        <p14:creationId xmlns:p14="http://schemas.microsoft.com/office/powerpoint/2010/main" val="10017648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00564DB-7B66-4DA9-AAC8-09E7DBD0131A}" type="slidenum">
              <a:rPr kumimoji="1" lang="ja-JP" altLang="en-US" smtClean="0"/>
              <a:t>8</a:t>
            </a:fld>
            <a:endParaRPr kumimoji="1" lang="ja-JP" altLang="en-US"/>
          </a:p>
        </p:txBody>
      </p:sp>
    </p:spTree>
    <p:extLst>
      <p:ext uri="{BB962C8B-B14F-4D97-AF65-F5344CB8AC3E}">
        <p14:creationId xmlns:p14="http://schemas.microsoft.com/office/powerpoint/2010/main" val="1722352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74F56196-E4E5-47E2-B66B-55A8CCE05A4E}" type="datetime1">
              <a:rPr kumimoji="1" lang="ja-JP" altLang="en-US" smtClean="0"/>
              <a:t>2022/4/12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B0D6D15D-229F-4B09-96D4-B65DC6EFAE06}" type="datetime1">
              <a:rPr kumimoji="1" lang="ja-JP" altLang="en-US" smtClean="0"/>
              <a:t>2022/4/12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A2819262-40C8-4D04-856A-6D5F9EC135DA}" type="datetime1">
              <a:rPr kumimoji="1" lang="ja-JP" altLang="en-US" smtClean="0"/>
              <a:t>2022/4/12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565F2DBD-6A41-4ED6-A5DA-761B856DE759}" type="datetime1">
              <a:rPr kumimoji="1" lang="ja-JP" altLang="en-US" smtClean="0"/>
              <a:t>2022/4/12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C106A83C-5C19-443E-8EBE-FCA3B6111B3A}" type="datetime1">
              <a:rPr kumimoji="1" lang="ja-JP" altLang="en-US" smtClean="0"/>
              <a:t>2022/4/12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BD5CD55D-7505-4BBA-BEBA-92D52DB6820C}" type="datetime1">
              <a:rPr kumimoji="1" lang="ja-JP" altLang="en-US" smtClean="0"/>
              <a:t>2022/4/12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BE4066BB-4A03-4B26-AF9B-389CBB3BDA84}" type="datetime1">
              <a:rPr kumimoji="1" lang="ja-JP" altLang="en-US" smtClean="0"/>
              <a:t>2022/4/12</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F35664F3-B63C-448D-B1D4-9E6B3C4CE2C8}" type="datetime1">
              <a:rPr kumimoji="1" lang="ja-JP" altLang="en-US" smtClean="0"/>
              <a:t>2022/4/12</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ABA57FD6-D213-4F2F-907B-D2A6724920B8}" type="datetime1">
              <a:rPr kumimoji="1" lang="ja-JP" altLang="en-US" smtClean="0"/>
              <a:t>2022/4/12</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B6E43EDE-FF86-4030-B215-85B83B848849}" type="datetime1">
              <a:rPr kumimoji="1" lang="ja-JP" altLang="en-US" smtClean="0"/>
              <a:t>2022/4/12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CD1B5FE0-38A2-416A-AE45-B59F58428386}" type="datetime1">
              <a:rPr kumimoji="1" lang="ja-JP" altLang="en-US" smtClean="0"/>
              <a:t>2022/4/12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D42BE8-3AEA-4BED-9005-942EBA61CA13}" type="datetime1">
              <a:rPr kumimoji="1" lang="ja-JP" altLang="en-US" smtClean="0"/>
              <a:t>2022/4/12</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6.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 5">
            <a:extLst>
              <a:ext uri="{FF2B5EF4-FFF2-40B4-BE49-F238E27FC236}">
                <a16:creationId xmlns:a16="http://schemas.microsoft.com/office/drawing/2014/main" xmlns="" id="{2F5372E2-147C-47D9-97A5-5E0A58A166C3}"/>
              </a:ext>
            </a:extLst>
          </p:cNvPr>
          <p:cNvGraphicFramePr>
            <a:graphicFrameLocks noGrp="1"/>
          </p:cNvGraphicFramePr>
          <p:nvPr>
            <p:extLst>
              <p:ext uri="{D42A27DB-BD31-4B8C-83A1-F6EECF244321}">
                <p14:modId xmlns:p14="http://schemas.microsoft.com/office/powerpoint/2010/main" val="133288406"/>
              </p:ext>
            </p:extLst>
          </p:nvPr>
        </p:nvGraphicFramePr>
        <p:xfrm>
          <a:off x="5937121" y="188640"/>
          <a:ext cx="3024336" cy="792480"/>
        </p:xfrm>
        <a:graphic>
          <a:graphicData uri="http://schemas.openxmlformats.org/drawingml/2006/table">
            <a:tbl>
              <a:tblPr firstRow="1" bandRow="1">
                <a:tableStyleId>{5940675A-B579-460E-94D1-54222C63F5DA}</a:tableStyleId>
              </a:tblPr>
              <a:tblGrid>
                <a:gridCol w="1152128">
                  <a:extLst>
                    <a:ext uri="{9D8B030D-6E8A-4147-A177-3AD203B41FA5}">
                      <a16:colId xmlns:a16="http://schemas.microsoft.com/office/drawing/2014/main" xmlns="" val="20000"/>
                    </a:ext>
                  </a:extLst>
                </a:gridCol>
                <a:gridCol w="1872208">
                  <a:extLst>
                    <a:ext uri="{9D8B030D-6E8A-4147-A177-3AD203B41FA5}">
                      <a16:colId xmlns:a16="http://schemas.microsoft.com/office/drawing/2014/main" xmlns="" val="20001"/>
                    </a:ext>
                  </a:extLst>
                </a:gridCol>
              </a:tblGrid>
              <a:tr h="396240">
                <a:tc rowSpan="2">
                  <a:txBody>
                    <a:bodyPr/>
                    <a:lstStyle/>
                    <a:p>
                      <a:pPr algn="ctr">
                        <a:lnSpc>
                          <a:spcPct val="100000"/>
                        </a:lnSpc>
                      </a:pPr>
                      <a:r>
                        <a:rPr kumimoji="1" lang="ja-JP" altLang="en-US" sz="1800" spc="-300" dirty="0">
                          <a:latin typeface="Meiryo UI" panose="020B0604030504040204" pitchFamily="50" charset="-128"/>
                          <a:ea typeface="Meiryo UI" panose="020B0604030504040204" pitchFamily="50" charset="-128"/>
                          <a:cs typeface="Meiryo UI" panose="020B0604030504040204" pitchFamily="50" charset="-128"/>
                        </a:rPr>
                        <a:t>別添③</a:t>
                      </a:r>
                      <a:endParaRPr kumimoji="1" lang="en-US" altLang="ja-JP" sz="1800" spc="-300" dirty="0">
                        <a:latin typeface="Meiryo UI" panose="020B0604030504040204" pitchFamily="50" charset="-128"/>
                        <a:ea typeface="Meiryo UI" panose="020B0604030504040204" pitchFamily="50" charset="-128"/>
                        <a:cs typeface="Meiryo UI" panose="020B0604030504040204" pitchFamily="50" charset="-128"/>
                      </a:endParaRPr>
                    </a:p>
                  </a:txBody>
                  <a:tcPr marL="0" marR="0" anchor="ctr">
                    <a:lnR w="12700" cap="flat" cmpd="sng" algn="ctr">
                      <a:solidFill>
                        <a:schemeClr val="tx1"/>
                      </a:solidFill>
                      <a:prstDash val="solid"/>
                      <a:round/>
                      <a:headEnd type="none" w="med" len="med"/>
                      <a:tailEnd type="none" w="med" len="med"/>
                    </a:lnR>
                  </a:tcPr>
                </a:tc>
                <a:tc>
                  <a:txBody>
                    <a:bodyPr/>
                    <a:lstStyle/>
                    <a:p>
                      <a:pPr marL="0" marR="0" indent="0" algn="dist" defTabSz="914400" rtl="0" eaLnBrk="1" fontAlgn="auto" latinLnBrk="0" hangingPunct="1">
                        <a:lnSpc>
                          <a:spcPts val="1200"/>
                        </a:lnSpc>
                        <a:spcBef>
                          <a:spcPts val="0"/>
                        </a:spcBef>
                        <a:spcAft>
                          <a:spcPts val="0"/>
                        </a:spcAft>
                        <a:buClrTx/>
                        <a:buSzTx/>
                        <a:buFontTx/>
                        <a:buNone/>
                        <a:tabLst/>
                        <a:defRPr/>
                      </a:pPr>
                      <a:r>
                        <a:rPr kumimoji="1" lang="ja-JP" altLang="en-US" sz="1000" dirty="0">
                          <a:latin typeface="Meiryo UI" panose="020B0604030504040204" pitchFamily="50" charset="-128"/>
                          <a:ea typeface="Meiryo UI" panose="020B0604030504040204" pitchFamily="50" charset="-128"/>
                          <a:cs typeface="Meiryo UI" panose="020B0604030504040204" pitchFamily="50" charset="-128"/>
                        </a:rPr>
                        <a:t>国民健康保険システム標準化</a:t>
                      </a:r>
                    </a:p>
                    <a:p>
                      <a:pPr marL="0" marR="0" indent="0" algn="dist" defTabSz="914400" rtl="0" eaLnBrk="1" fontAlgn="auto" latinLnBrk="0" hangingPunct="1">
                        <a:lnSpc>
                          <a:spcPts val="1200"/>
                        </a:lnSpc>
                        <a:spcBef>
                          <a:spcPts val="0"/>
                        </a:spcBef>
                        <a:spcAft>
                          <a:spcPts val="0"/>
                        </a:spcAft>
                        <a:buClrTx/>
                        <a:buSzTx/>
                        <a:buFontTx/>
                        <a:buNone/>
                        <a:tabLst/>
                        <a:defRPr/>
                      </a:pPr>
                      <a:r>
                        <a:rPr kumimoji="1" lang="ja-JP" altLang="en-US" sz="1000" dirty="0">
                          <a:latin typeface="Meiryo UI" panose="020B0604030504040204" pitchFamily="50" charset="-128"/>
                          <a:ea typeface="Meiryo UI" panose="020B0604030504040204" pitchFamily="50" charset="-128"/>
                          <a:cs typeface="Meiryo UI" panose="020B0604030504040204" pitchFamily="50" charset="-128"/>
                        </a:rPr>
                        <a:t>第</a:t>
                      </a:r>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1000" dirty="0">
                          <a:latin typeface="Meiryo UI" panose="020B0604030504040204" pitchFamily="50" charset="-128"/>
                          <a:ea typeface="Meiryo UI" panose="020B0604030504040204" pitchFamily="50" charset="-128"/>
                          <a:cs typeface="Meiryo UI" panose="020B0604030504040204" pitchFamily="50" charset="-128"/>
                        </a:rPr>
                        <a:t>回ワーキングチーム</a:t>
                      </a:r>
                    </a:p>
                  </a:txBody>
                  <a:tcPr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xmlns="" val="10000"/>
                  </a:ext>
                </a:extLst>
              </a:tr>
              <a:tr h="396240">
                <a:tc vMerge="1">
                  <a:txBody>
                    <a:bodyPr/>
                    <a:lstStyle/>
                    <a:p>
                      <a:pPr>
                        <a:lnSpc>
                          <a:spcPts val="1200"/>
                        </a:lnSpc>
                      </a:pPr>
                      <a:endParaRPr kumimoji="1" lang="ja-JP" altLang="en-US" sz="1000"/>
                    </a:p>
                  </a:txBody>
                  <a:tcPr anchor="ctr">
                    <a:lnR w="12700" cap="flat" cmpd="sng" algn="ctr">
                      <a:solidFill>
                        <a:schemeClr val="tx1"/>
                      </a:solidFill>
                      <a:prstDash val="solid"/>
                      <a:round/>
                      <a:headEnd type="none" w="med" len="med"/>
                      <a:tailEnd type="none" w="med" len="med"/>
                    </a:lnR>
                  </a:tcPr>
                </a:tc>
                <a:tc>
                  <a:txBody>
                    <a:bodyPr/>
                    <a:lstStyle/>
                    <a:p>
                      <a:pPr algn="dist">
                        <a:lnSpc>
                          <a:spcPts val="1200"/>
                        </a:lnSpc>
                      </a:pPr>
                      <a:r>
                        <a:rPr kumimoji="1" lang="ja-JP" altLang="en-US" sz="1000" dirty="0">
                          <a:latin typeface="Meiryo UI" panose="020B0604030504040204" pitchFamily="50" charset="-128"/>
                          <a:ea typeface="Meiryo UI" panose="020B0604030504040204" pitchFamily="50" charset="-128"/>
                        </a:rPr>
                        <a:t>令和</a:t>
                      </a:r>
                      <a:r>
                        <a:rPr kumimoji="1" lang="en-US" altLang="ja-JP" sz="1000" dirty="0">
                          <a:latin typeface="Meiryo UI" panose="020B0604030504040204" pitchFamily="50" charset="-128"/>
                          <a:ea typeface="Meiryo UI" panose="020B0604030504040204" pitchFamily="50" charset="-128"/>
                        </a:rPr>
                        <a:t>4</a:t>
                      </a:r>
                      <a:r>
                        <a:rPr kumimoji="1" lang="ja-JP" altLang="en-US" sz="1000" dirty="0">
                          <a:latin typeface="Meiryo UI" panose="020B0604030504040204" pitchFamily="50" charset="-128"/>
                          <a:ea typeface="Meiryo UI" panose="020B0604030504040204" pitchFamily="50" charset="-128"/>
                        </a:rPr>
                        <a:t>年</a:t>
                      </a:r>
                      <a:r>
                        <a:rPr kumimoji="1" lang="en-US" altLang="ja-JP" sz="1000" dirty="0">
                          <a:latin typeface="Meiryo UI" panose="020B0604030504040204" pitchFamily="50" charset="-128"/>
                          <a:ea typeface="Meiryo UI" panose="020B0604030504040204" pitchFamily="50" charset="-128"/>
                        </a:rPr>
                        <a:t>2</a:t>
                      </a:r>
                      <a:r>
                        <a:rPr kumimoji="1" lang="ja-JP" altLang="en-US" sz="1000" dirty="0">
                          <a:latin typeface="Meiryo UI" panose="020B0604030504040204" pitchFamily="50" charset="-128"/>
                          <a:ea typeface="Meiryo UI" panose="020B0604030504040204" pitchFamily="50" charset="-128"/>
                        </a:rPr>
                        <a:t>月</a:t>
                      </a:r>
                      <a:r>
                        <a:rPr kumimoji="1" lang="en-US" altLang="ja-JP" sz="1000" dirty="0">
                          <a:latin typeface="Meiryo UI" panose="020B0604030504040204" pitchFamily="50" charset="-128"/>
                          <a:ea typeface="Meiryo UI" panose="020B0604030504040204" pitchFamily="50" charset="-128"/>
                        </a:rPr>
                        <a:t>15</a:t>
                      </a:r>
                      <a:r>
                        <a:rPr kumimoji="1" lang="ja-JP" altLang="en-US" sz="1000" dirty="0">
                          <a:latin typeface="Meiryo UI" panose="020B0604030504040204" pitchFamily="50" charset="-128"/>
                          <a:ea typeface="Meiryo UI" panose="020B0604030504040204" pitchFamily="50" charset="-128"/>
                        </a:rPr>
                        <a:t>日～</a:t>
                      </a:r>
                      <a:r>
                        <a:rPr kumimoji="1" lang="en-US" altLang="ja-JP" sz="1000" dirty="0">
                          <a:latin typeface="Meiryo UI" panose="020B0604030504040204" pitchFamily="50" charset="-128"/>
                          <a:ea typeface="Meiryo UI" panose="020B0604030504040204" pitchFamily="50" charset="-128"/>
                        </a:rPr>
                        <a:t>3</a:t>
                      </a:r>
                      <a:r>
                        <a:rPr kumimoji="1" lang="ja-JP" altLang="en-US" sz="1000" dirty="0">
                          <a:latin typeface="Meiryo UI" panose="020B0604030504040204" pitchFamily="50" charset="-128"/>
                          <a:ea typeface="Meiryo UI" panose="020B0604030504040204" pitchFamily="50" charset="-128"/>
                        </a:rPr>
                        <a:t>月</a:t>
                      </a:r>
                      <a:r>
                        <a:rPr kumimoji="1" lang="en-US" altLang="ja-JP" sz="1000" dirty="0">
                          <a:latin typeface="Meiryo UI" panose="020B0604030504040204" pitchFamily="50" charset="-128"/>
                          <a:ea typeface="Meiryo UI" panose="020B0604030504040204" pitchFamily="50" charset="-128"/>
                        </a:rPr>
                        <a:t>8</a:t>
                      </a:r>
                      <a:r>
                        <a:rPr kumimoji="1" lang="ja-JP" altLang="en-US" sz="1000" dirty="0">
                          <a:latin typeface="Meiryo UI" panose="020B0604030504040204" pitchFamily="50" charset="-128"/>
                          <a:ea typeface="Meiryo UI" panose="020B0604030504040204" pitchFamily="50" charset="-128"/>
                        </a:rPr>
                        <a:t>日</a:t>
                      </a:r>
                    </a:p>
                  </a:txBody>
                  <a:tcPr marL="180000" marR="180000"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xmlns="" val="10001"/>
                  </a:ext>
                </a:extLst>
              </a:tr>
            </a:tbl>
          </a:graphicData>
        </a:graphic>
      </p:graphicFrame>
      <p:sp>
        <p:nvSpPr>
          <p:cNvPr id="8" name="タイトル 1">
            <a:extLst>
              <a:ext uri="{FF2B5EF4-FFF2-40B4-BE49-F238E27FC236}">
                <a16:creationId xmlns:a16="http://schemas.microsoft.com/office/drawing/2014/main" xmlns="" id="{06B06F1F-A5AA-4E5D-BF7E-A224438ABF2D}"/>
              </a:ext>
            </a:extLst>
          </p:cNvPr>
          <p:cNvSpPr txBox="1">
            <a:spLocks/>
          </p:cNvSpPr>
          <p:nvPr/>
        </p:nvSpPr>
        <p:spPr>
          <a:xfrm>
            <a:off x="72531" y="1650661"/>
            <a:ext cx="9034040" cy="3067957"/>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国民健康保険システム</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en-US" altLang="ja-JP" sz="2800" dirty="0">
                <a:latin typeface="Meiryo UI" panose="020B0604030504040204" pitchFamily="50" charset="-128"/>
                <a:ea typeface="Meiryo UI" panose="020B0604030504040204" pitchFamily="50" charset="-128"/>
              </a:rPr>
              <a:t>BPR</a:t>
            </a:r>
            <a:r>
              <a:rPr lang="ja-JP" altLang="en-US" sz="2800" dirty="0">
                <a:latin typeface="Meiryo UI" panose="020B0604030504040204" pitchFamily="50" charset="-128"/>
                <a:ea typeface="Meiryo UI" panose="020B0604030504040204" pitchFamily="50" charset="-128"/>
              </a:rPr>
              <a:t>に係るご意見聴取依頼について</a:t>
            </a:r>
            <a:endParaRPr lang="en-US" altLang="ja-JP" sz="2800" dirty="0">
              <a:latin typeface="Meiryo UI" panose="020B0604030504040204" pitchFamily="50" charset="-128"/>
              <a:ea typeface="Meiryo UI" panose="020B0604030504040204" pitchFamily="50" charset="-128"/>
            </a:endParaRPr>
          </a:p>
        </p:txBody>
      </p:sp>
      <p:sp>
        <p:nvSpPr>
          <p:cNvPr id="9" name="サブタイトル 2">
            <a:extLst>
              <a:ext uri="{FF2B5EF4-FFF2-40B4-BE49-F238E27FC236}">
                <a16:creationId xmlns:a16="http://schemas.microsoft.com/office/drawing/2014/main" xmlns="" id="{81E2C24D-3362-41E2-A1C4-CF5AA065B6D6}"/>
              </a:ext>
            </a:extLst>
          </p:cNvPr>
          <p:cNvSpPr txBox="1">
            <a:spLocks/>
          </p:cNvSpPr>
          <p:nvPr/>
        </p:nvSpPr>
        <p:spPr>
          <a:xfrm>
            <a:off x="841232" y="4797701"/>
            <a:ext cx="7461536" cy="81927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lgn="ctr" fontAlgn="auto">
              <a:lnSpc>
                <a:spcPct val="100000"/>
              </a:lnSpc>
              <a:spcAft>
                <a:spcPts val="0"/>
              </a:spcAft>
              <a:buNone/>
            </a:pPr>
            <a:r>
              <a:rPr lang="ja-JP" altLang="en-US" sz="1800" dirty="0">
                <a:latin typeface="Meiryo UI" panose="020B0604030504040204" pitchFamily="50" charset="-128"/>
                <a:ea typeface="Meiryo UI" panose="020B0604030504040204" pitchFamily="50" charset="-128"/>
              </a:rPr>
              <a:t>令和</a:t>
            </a:r>
            <a:r>
              <a:rPr lang="en-US" altLang="ja-JP" sz="1800" dirty="0">
                <a:latin typeface="Meiryo UI" panose="020B0604030504040204" pitchFamily="50" charset="-128"/>
                <a:ea typeface="Meiryo UI" panose="020B0604030504040204" pitchFamily="50" charset="-128"/>
              </a:rPr>
              <a:t>4</a:t>
            </a:r>
            <a:r>
              <a:rPr lang="ja-JP" altLang="en-US" sz="1800" dirty="0">
                <a:latin typeface="Meiryo UI" panose="020B0604030504040204" pitchFamily="50" charset="-128"/>
                <a:ea typeface="Meiryo UI" panose="020B0604030504040204" pitchFamily="50" charset="-128"/>
              </a:rPr>
              <a:t>年</a:t>
            </a:r>
            <a:r>
              <a:rPr lang="en-US" altLang="ja-JP" sz="1800" dirty="0">
                <a:latin typeface="Meiryo UI" panose="020B0604030504040204" pitchFamily="50" charset="-128"/>
                <a:ea typeface="Meiryo UI" panose="020B0604030504040204" pitchFamily="50" charset="-128"/>
              </a:rPr>
              <a:t>2</a:t>
            </a:r>
            <a:r>
              <a:rPr lang="ja-JP" altLang="en-US" sz="1800" dirty="0">
                <a:latin typeface="Meiryo UI" panose="020B0604030504040204" pitchFamily="50" charset="-128"/>
                <a:ea typeface="Meiryo UI" panose="020B0604030504040204" pitchFamily="50" charset="-128"/>
              </a:rPr>
              <a:t>月</a:t>
            </a:r>
            <a:r>
              <a:rPr lang="en-US" altLang="ja-JP" sz="1800" dirty="0">
                <a:latin typeface="Meiryo UI" panose="020B0604030504040204" pitchFamily="50" charset="-128"/>
                <a:ea typeface="Meiryo UI" panose="020B0604030504040204" pitchFamily="50" charset="-128"/>
              </a:rPr>
              <a:t>15</a:t>
            </a:r>
            <a:r>
              <a:rPr lang="ja-JP" altLang="en-US" sz="1800" dirty="0">
                <a:latin typeface="Meiryo UI" panose="020B0604030504040204" pitchFamily="50" charset="-128"/>
                <a:ea typeface="Meiryo UI" panose="020B0604030504040204" pitchFamily="50" charset="-128"/>
              </a:rPr>
              <a:t>日～</a:t>
            </a:r>
            <a:r>
              <a:rPr lang="en-US" altLang="ja-JP" sz="1800" dirty="0">
                <a:latin typeface="Meiryo UI" panose="020B0604030504040204" pitchFamily="50" charset="-128"/>
                <a:ea typeface="Meiryo UI" panose="020B0604030504040204" pitchFamily="50" charset="-128"/>
              </a:rPr>
              <a:t>3</a:t>
            </a:r>
            <a:r>
              <a:rPr lang="ja-JP" altLang="en-US" sz="1800" dirty="0">
                <a:latin typeface="Meiryo UI" panose="020B0604030504040204" pitchFamily="50" charset="-128"/>
                <a:ea typeface="Meiryo UI" panose="020B0604030504040204" pitchFamily="50" charset="-128"/>
              </a:rPr>
              <a:t>月</a:t>
            </a:r>
            <a:r>
              <a:rPr lang="en-US" altLang="ja-JP" sz="1800" dirty="0">
                <a:latin typeface="Meiryo UI" panose="020B0604030504040204" pitchFamily="50" charset="-128"/>
                <a:ea typeface="Meiryo UI" panose="020B0604030504040204" pitchFamily="50" charset="-128"/>
              </a:rPr>
              <a:t>8</a:t>
            </a:r>
            <a:r>
              <a:rPr lang="ja-JP" altLang="en-US" sz="1800" dirty="0">
                <a:latin typeface="Meiryo UI" panose="020B0604030504040204" pitchFamily="50" charset="-128"/>
                <a:ea typeface="Meiryo UI" panose="020B0604030504040204" pitchFamily="50" charset="-128"/>
              </a:rPr>
              <a:t>日</a:t>
            </a:r>
            <a:endParaRPr lang="en-US" altLang="ja-JP" sz="1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623724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0" name="直線コネクタ 39">
            <a:extLst>
              <a:ext uri="{FF2B5EF4-FFF2-40B4-BE49-F238E27FC236}">
                <a16:creationId xmlns:a16="http://schemas.microsoft.com/office/drawing/2014/main" xmlns="" id="{D4556341-2768-4775-B05C-252C2E440FE1}"/>
              </a:ext>
            </a:extLst>
          </p:cNvPr>
          <p:cNvCxnSpPr/>
          <p:nvPr/>
        </p:nvCxnSpPr>
        <p:spPr>
          <a:xfrm>
            <a:off x="0" y="506114"/>
            <a:ext cx="914400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タイトル 1">
            <a:extLst>
              <a:ext uri="{FF2B5EF4-FFF2-40B4-BE49-F238E27FC236}">
                <a16:creationId xmlns:a16="http://schemas.microsoft.com/office/drawing/2014/main" xmlns="" id="{F47DB502-8EA9-46A0-BC4C-0959501B6623}"/>
              </a:ext>
            </a:extLst>
          </p:cNvPr>
          <p:cNvSpPr txBox="1">
            <a:spLocks/>
          </p:cNvSpPr>
          <p:nvPr/>
        </p:nvSpPr>
        <p:spPr>
          <a:xfrm>
            <a:off x="0" y="-27384"/>
            <a:ext cx="9144000" cy="56207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kumimoji="1" lang="ja-JP" altLang="en-US"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j-cs"/>
              </a:rPr>
              <a:t>５．</a:t>
            </a:r>
            <a:r>
              <a:rPr lang="en-US" altLang="ja-JP" sz="2000" spc="-150" dirty="0">
                <a:latin typeface="Meiryo UI" panose="020B0604030504040204" pitchFamily="50" charset="-128"/>
                <a:ea typeface="Meiryo UI" panose="020B0604030504040204" pitchFamily="50" charset="-128"/>
              </a:rPr>
              <a:t>DV</a:t>
            </a:r>
            <a:r>
              <a:rPr lang="ja-JP" altLang="en-US" sz="2000" spc="-150" dirty="0">
                <a:latin typeface="Meiryo UI" panose="020B0604030504040204" pitchFamily="50" charset="-128"/>
                <a:ea typeface="Meiryo UI" panose="020B0604030504040204" pitchFamily="50" charset="-128"/>
              </a:rPr>
              <a:t>等支援対象者に係る抑止情報の利用について</a:t>
            </a:r>
            <a:endParaRPr lang="ja-JP" altLang="en-US" sz="2000" dirty="0">
              <a:latin typeface="Meiryo UI" panose="020B0604030504040204" pitchFamily="50" charset="-128"/>
              <a:ea typeface="Meiryo UI" panose="020B0604030504040204" pitchFamily="50" charset="-128"/>
            </a:endParaRPr>
          </a:p>
        </p:txBody>
      </p:sp>
      <p:pic>
        <p:nvPicPr>
          <p:cNvPr id="3" name="図 2">
            <a:extLst>
              <a:ext uri="{FF2B5EF4-FFF2-40B4-BE49-F238E27FC236}">
                <a16:creationId xmlns:a16="http://schemas.microsoft.com/office/drawing/2014/main" xmlns="" id="{62D74A64-E088-4181-B014-A6B7A6FAC64B}"/>
              </a:ext>
            </a:extLst>
          </p:cNvPr>
          <p:cNvPicPr>
            <a:picLocks noChangeAspect="1"/>
          </p:cNvPicPr>
          <p:nvPr/>
        </p:nvPicPr>
        <p:blipFill>
          <a:blip r:embed="rId2"/>
          <a:stretch>
            <a:fillRect/>
          </a:stretch>
        </p:blipFill>
        <p:spPr>
          <a:xfrm>
            <a:off x="0" y="882193"/>
            <a:ext cx="2123728" cy="1813035"/>
          </a:xfrm>
          <a:prstGeom prst="rect">
            <a:avLst/>
          </a:prstGeom>
        </p:spPr>
      </p:pic>
      <p:pic>
        <p:nvPicPr>
          <p:cNvPr id="5" name="図 4">
            <a:extLst>
              <a:ext uri="{FF2B5EF4-FFF2-40B4-BE49-F238E27FC236}">
                <a16:creationId xmlns:a16="http://schemas.microsoft.com/office/drawing/2014/main" xmlns="" id="{30574CAC-7150-4E26-A83E-A87C175DDCBA}"/>
              </a:ext>
            </a:extLst>
          </p:cNvPr>
          <p:cNvPicPr>
            <a:picLocks noChangeAspect="1"/>
          </p:cNvPicPr>
          <p:nvPr/>
        </p:nvPicPr>
        <p:blipFill>
          <a:blip r:embed="rId3"/>
          <a:stretch>
            <a:fillRect/>
          </a:stretch>
        </p:blipFill>
        <p:spPr>
          <a:xfrm>
            <a:off x="395536" y="2606300"/>
            <a:ext cx="3246307" cy="2896649"/>
          </a:xfrm>
          <a:prstGeom prst="rect">
            <a:avLst/>
          </a:prstGeom>
        </p:spPr>
      </p:pic>
      <p:pic>
        <p:nvPicPr>
          <p:cNvPr id="15" name="図 14">
            <a:extLst>
              <a:ext uri="{FF2B5EF4-FFF2-40B4-BE49-F238E27FC236}">
                <a16:creationId xmlns:a16="http://schemas.microsoft.com/office/drawing/2014/main" xmlns="" id="{E22CDE88-A220-4B1D-A923-677C95A16F84}"/>
              </a:ext>
            </a:extLst>
          </p:cNvPr>
          <p:cNvPicPr>
            <a:picLocks noChangeAspect="1"/>
          </p:cNvPicPr>
          <p:nvPr/>
        </p:nvPicPr>
        <p:blipFill>
          <a:blip r:embed="rId4"/>
          <a:stretch>
            <a:fillRect/>
          </a:stretch>
        </p:blipFill>
        <p:spPr>
          <a:xfrm>
            <a:off x="4898646" y="764704"/>
            <a:ext cx="3515908" cy="4149080"/>
          </a:xfrm>
          <a:prstGeom prst="rect">
            <a:avLst/>
          </a:prstGeom>
        </p:spPr>
      </p:pic>
      <p:pic>
        <p:nvPicPr>
          <p:cNvPr id="19" name="図 18">
            <a:extLst>
              <a:ext uri="{FF2B5EF4-FFF2-40B4-BE49-F238E27FC236}">
                <a16:creationId xmlns:a16="http://schemas.microsoft.com/office/drawing/2014/main" xmlns="" id="{8474A369-5421-45DC-B318-6B1D358CA94C}"/>
              </a:ext>
            </a:extLst>
          </p:cNvPr>
          <p:cNvPicPr>
            <a:picLocks noChangeAspect="1"/>
          </p:cNvPicPr>
          <p:nvPr/>
        </p:nvPicPr>
        <p:blipFill>
          <a:blip r:embed="rId5"/>
          <a:stretch>
            <a:fillRect/>
          </a:stretch>
        </p:blipFill>
        <p:spPr>
          <a:xfrm>
            <a:off x="5002158" y="4879280"/>
            <a:ext cx="3246307" cy="282288"/>
          </a:xfrm>
          <a:prstGeom prst="rect">
            <a:avLst/>
          </a:prstGeom>
        </p:spPr>
      </p:pic>
      <p:pic>
        <p:nvPicPr>
          <p:cNvPr id="21" name="図 20">
            <a:extLst>
              <a:ext uri="{FF2B5EF4-FFF2-40B4-BE49-F238E27FC236}">
                <a16:creationId xmlns:a16="http://schemas.microsoft.com/office/drawing/2014/main" xmlns="" id="{6B9FCAD0-15B6-4449-8931-B909AB606985}"/>
              </a:ext>
            </a:extLst>
          </p:cNvPr>
          <p:cNvPicPr>
            <a:picLocks noChangeAspect="1"/>
          </p:cNvPicPr>
          <p:nvPr/>
        </p:nvPicPr>
        <p:blipFill>
          <a:blip r:embed="rId6"/>
          <a:stretch>
            <a:fillRect/>
          </a:stretch>
        </p:blipFill>
        <p:spPr>
          <a:xfrm>
            <a:off x="206965" y="5457333"/>
            <a:ext cx="4163171" cy="1389458"/>
          </a:xfrm>
          <a:prstGeom prst="rect">
            <a:avLst/>
          </a:prstGeom>
        </p:spPr>
      </p:pic>
      <p:pic>
        <p:nvPicPr>
          <p:cNvPr id="23" name="図 22">
            <a:extLst>
              <a:ext uri="{FF2B5EF4-FFF2-40B4-BE49-F238E27FC236}">
                <a16:creationId xmlns:a16="http://schemas.microsoft.com/office/drawing/2014/main" xmlns="" id="{4DC179EB-2121-4A39-B9CA-683901BEC1E2}"/>
              </a:ext>
            </a:extLst>
          </p:cNvPr>
          <p:cNvPicPr>
            <a:picLocks noChangeAspect="1"/>
          </p:cNvPicPr>
          <p:nvPr/>
        </p:nvPicPr>
        <p:blipFill>
          <a:blip r:embed="rId7"/>
          <a:stretch>
            <a:fillRect/>
          </a:stretch>
        </p:blipFill>
        <p:spPr>
          <a:xfrm>
            <a:off x="4875488" y="5301208"/>
            <a:ext cx="3246307" cy="1536025"/>
          </a:xfrm>
          <a:prstGeom prst="rect">
            <a:avLst/>
          </a:prstGeom>
        </p:spPr>
      </p:pic>
      <p:sp>
        <p:nvSpPr>
          <p:cNvPr id="25" name="Rectangle 5">
            <a:extLst>
              <a:ext uri="{FF2B5EF4-FFF2-40B4-BE49-F238E27FC236}">
                <a16:creationId xmlns:a16="http://schemas.microsoft.com/office/drawing/2014/main" xmlns="" id="{04565B48-A892-45D4-A18B-01966882FA3C}"/>
              </a:ext>
            </a:extLst>
          </p:cNvPr>
          <p:cNvSpPr txBox="1">
            <a:spLocks noChangeArrowheads="1"/>
          </p:cNvSpPr>
          <p:nvPr/>
        </p:nvSpPr>
        <p:spPr>
          <a:xfrm>
            <a:off x="-35684" y="481982"/>
            <a:ext cx="8672400" cy="571456"/>
          </a:xfrm>
          <a:prstGeom prst="rect">
            <a:avLst/>
          </a:prstGeom>
        </p:spPr>
        <p:txBody>
          <a:bodyPr tIns="90000" bIns="90000"/>
          <a:lstStyle>
            <a:defPPr>
              <a:defRPr lang="en-US"/>
            </a:defPPr>
            <a:lvl1pPr marL="182563" lvl="0" indent="-182563" eaLnBrk="1" hangingPunct="1">
              <a:lnSpc>
                <a:spcPct val="100000"/>
              </a:lnSpc>
              <a:spcBef>
                <a:spcPct val="20000"/>
              </a:spcBef>
              <a:buClr>
                <a:srgbClr val="002060"/>
              </a:buClr>
              <a:buFont typeface="Wingdings" pitchFamily="2" charset="2"/>
              <a:buNone/>
              <a:defRPr kumimoji="1" sz="1600" b="0" i="0" u="none" strike="noStrike" kern="0" cap="none" spc="0" normalizeH="0" baseline="0">
                <a:ln>
                  <a:noFill/>
                </a:ln>
                <a:effectLst/>
                <a:uLnTx/>
                <a:uFillTx/>
                <a:latin typeface="+mn-ea"/>
                <a:ea typeface="+mn-ea"/>
              </a:defRPr>
            </a:lvl1pPr>
            <a:lvl2pPr marL="742950" indent="-285750">
              <a:spcBef>
                <a:spcPct val="20000"/>
              </a:spcBef>
              <a:buClr>
                <a:srgbClr val="FFCC66"/>
              </a:buClr>
              <a:buFont typeface="Wingdings" pitchFamily="2" charset="2"/>
              <a:buChar char="n"/>
              <a:defRPr kumimoji="1">
                <a:latin typeface="+mn-lt"/>
                <a:ea typeface="+mn-ea"/>
              </a:defRPr>
            </a:lvl2pPr>
            <a:lvl3pPr marL="1143000" indent="-228600">
              <a:spcBef>
                <a:spcPct val="20000"/>
              </a:spcBef>
              <a:buClr>
                <a:srgbClr val="FFCC66"/>
              </a:buClr>
              <a:buFont typeface="Wingdings" pitchFamily="2" charset="2"/>
              <a:buChar char="n"/>
              <a:defRPr kumimoji="1">
                <a:latin typeface="+mn-lt"/>
                <a:ea typeface="+mn-ea"/>
              </a:defRPr>
            </a:lvl3pPr>
            <a:lvl4pPr marL="1600200" indent="-228600">
              <a:spcBef>
                <a:spcPct val="20000"/>
              </a:spcBef>
              <a:buClr>
                <a:srgbClr val="FFCC66"/>
              </a:buClr>
              <a:buFont typeface="Wingdings" pitchFamily="2" charset="2"/>
              <a:buChar char="n"/>
              <a:defRPr kumimoji="1">
                <a:latin typeface="+mn-lt"/>
                <a:ea typeface="+mn-ea"/>
              </a:defRPr>
            </a:lvl4pPr>
            <a:lvl5pPr marL="2057400" indent="-228600">
              <a:spcBef>
                <a:spcPct val="20000"/>
              </a:spcBef>
              <a:buClr>
                <a:srgbClr val="FFCC66"/>
              </a:buClr>
              <a:buFont typeface="Wingdings" pitchFamily="2" charset="2"/>
              <a:buChar char="n"/>
              <a:defRPr kumimoji="1">
                <a:latin typeface="+mn-lt"/>
                <a:ea typeface="+mn-ea"/>
              </a:defRPr>
            </a:lvl5pPr>
            <a:lvl6pPr marL="2514600" indent="-228600" fontAlgn="base">
              <a:spcBef>
                <a:spcPct val="20000"/>
              </a:spcBef>
              <a:spcAft>
                <a:spcPct val="0"/>
              </a:spcAft>
              <a:buClr>
                <a:srgbClr val="FFCC66"/>
              </a:buClr>
              <a:buFont typeface="Wingdings" pitchFamily="2" charset="2"/>
              <a:buChar char="n"/>
              <a:defRPr kumimoji="1">
                <a:latin typeface="+mn-lt"/>
                <a:ea typeface="+mn-ea"/>
              </a:defRPr>
            </a:lvl6pPr>
            <a:lvl7pPr marL="2971800" indent="-228600" fontAlgn="base">
              <a:spcBef>
                <a:spcPct val="20000"/>
              </a:spcBef>
              <a:spcAft>
                <a:spcPct val="0"/>
              </a:spcAft>
              <a:buClr>
                <a:srgbClr val="FFCC66"/>
              </a:buClr>
              <a:buFont typeface="Wingdings" pitchFamily="2" charset="2"/>
              <a:buChar char="n"/>
              <a:defRPr kumimoji="1">
                <a:latin typeface="+mn-lt"/>
                <a:ea typeface="+mn-ea"/>
              </a:defRPr>
            </a:lvl7pPr>
            <a:lvl8pPr marL="3429000" indent="-228600" fontAlgn="base">
              <a:spcBef>
                <a:spcPct val="20000"/>
              </a:spcBef>
              <a:spcAft>
                <a:spcPct val="0"/>
              </a:spcAft>
              <a:buClr>
                <a:srgbClr val="FFCC66"/>
              </a:buClr>
              <a:buFont typeface="Wingdings" pitchFamily="2" charset="2"/>
              <a:buChar char="n"/>
              <a:defRPr kumimoji="1">
                <a:latin typeface="+mn-lt"/>
                <a:ea typeface="+mn-ea"/>
              </a:defRPr>
            </a:lvl8pPr>
            <a:lvl9pPr marL="3886200" indent="-228600" fontAlgn="base">
              <a:spcBef>
                <a:spcPct val="20000"/>
              </a:spcBef>
              <a:spcAft>
                <a:spcPct val="0"/>
              </a:spcAft>
              <a:buClr>
                <a:srgbClr val="FFCC66"/>
              </a:buClr>
              <a:buFont typeface="Wingdings" pitchFamily="2" charset="2"/>
              <a:buChar char="n"/>
              <a:defRPr kumimoji="1">
                <a:latin typeface="+mn-lt"/>
                <a:ea typeface="+mn-ea"/>
              </a:defRPr>
            </a:lvl9pPr>
          </a:lstStyle>
          <a:p>
            <a:r>
              <a:rPr lang="en-US" altLang="ja-JP" sz="1400">
                <a:latin typeface="Meiryo UI" panose="020B0604030504040204" pitchFamily="50" charset="-128"/>
                <a:ea typeface="Meiryo UI" panose="020B0604030504040204" pitchFamily="50" charset="-128"/>
              </a:rPr>
              <a:t>【</a:t>
            </a:r>
            <a:r>
              <a:rPr lang="ja-JP" altLang="en-US" sz="1400">
                <a:latin typeface="Meiryo UI" panose="020B0604030504040204" pitchFamily="50" charset="-128"/>
                <a:ea typeface="Meiryo UI" panose="020B0604030504040204" pitchFamily="50" charset="-128"/>
              </a:rPr>
              <a:t>支援対象者の管理項目（住民記録システム標準仕様書　</a:t>
            </a:r>
            <a:r>
              <a:rPr lang="en-US" altLang="ja-JP" sz="1400">
                <a:latin typeface="Meiryo UI" panose="020B0604030504040204" pitchFamily="50" charset="-128"/>
                <a:ea typeface="Meiryo UI" panose="020B0604030504040204" pitchFamily="50" charset="-128"/>
              </a:rPr>
              <a:t>2.0</a:t>
            </a:r>
            <a:r>
              <a:rPr lang="ja-JP" altLang="en-US" sz="1400">
                <a:latin typeface="Meiryo UI" panose="020B0604030504040204" pitchFamily="50" charset="-128"/>
                <a:ea typeface="Meiryo UI" panose="020B0604030504040204" pitchFamily="50" charset="-128"/>
              </a:rPr>
              <a:t>版から抜粋）</a:t>
            </a:r>
            <a:r>
              <a:rPr lang="en-US" altLang="ja-JP" sz="1400">
                <a:latin typeface="Meiryo UI" panose="020B0604030504040204" pitchFamily="50" charset="-128"/>
                <a:ea typeface="Meiryo UI" panose="020B0604030504040204" pitchFamily="50" charset="-128"/>
              </a:rPr>
              <a:t>】</a:t>
            </a:r>
            <a:endParaRPr lang="ja-JP" altLang="en-US" sz="1400">
              <a:latin typeface="Meiryo UI" panose="020B0604030504040204" pitchFamily="50" charset="-128"/>
              <a:ea typeface="Meiryo UI" panose="020B0604030504040204" pitchFamily="50" charset="-128"/>
            </a:endParaRPr>
          </a:p>
        </p:txBody>
      </p:sp>
      <p:sp>
        <p:nvSpPr>
          <p:cNvPr id="11" name="スライド番号プレースホルダー 4">
            <a:extLst>
              <a:ext uri="{FF2B5EF4-FFF2-40B4-BE49-F238E27FC236}">
                <a16:creationId xmlns:a16="http://schemas.microsoft.com/office/drawing/2014/main" xmlns="" id="{A0F4AA27-3773-460E-9CA3-F2547B9BECC5}"/>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1" lang="ja-JP" altLang="en-US" sz="2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10461650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直線コネクタ 13"/>
          <p:cNvCxnSpPr/>
          <p:nvPr/>
        </p:nvCxnSpPr>
        <p:spPr>
          <a:xfrm>
            <a:off x="0" y="506114"/>
            <a:ext cx="914400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a:off x="0" y="506114"/>
            <a:ext cx="914400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5" name="タイトル 1">
            <a:extLst>
              <a:ext uri="{FF2B5EF4-FFF2-40B4-BE49-F238E27FC236}">
                <a16:creationId xmlns:a16="http://schemas.microsoft.com/office/drawing/2014/main" xmlns="" id="{F16ED8D1-3D47-4174-B546-3BD82C769E93}"/>
              </a:ext>
            </a:extLst>
          </p:cNvPr>
          <p:cNvSpPr txBox="1">
            <a:spLocks/>
          </p:cNvSpPr>
          <p:nvPr/>
        </p:nvSpPr>
        <p:spPr>
          <a:xfrm>
            <a:off x="0" y="-27384"/>
            <a:ext cx="9144000" cy="56207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defRPr/>
            </a:pPr>
            <a:r>
              <a:rPr kumimoji="1" lang="ja-JP" altLang="en-US"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j-cs"/>
              </a:rPr>
              <a:t>５．</a:t>
            </a:r>
            <a:r>
              <a:rPr lang="en-US" altLang="ja-JP" sz="2000" spc="-150" dirty="0">
                <a:latin typeface="Meiryo UI" panose="020B0604030504040204" pitchFamily="50" charset="-128"/>
                <a:ea typeface="Meiryo UI" panose="020B0604030504040204" pitchFamily="50" charset="-128"/>
              </a:rPr>
              <a:t>DV</a:t>
            </a:r>
            <a:r>
              <a:rPr lang="ja-JP" altLang="en-US" sz="2000" spc="-150" dirty="0">
                <a:latin typeface="Meiryo UI" panose="020B0604030504040204" pitchFamily="50" charset="-128"/>
                <a:ea typeface="Meiryo UI" panose="020B0604030504040204" pitchFamily="50" charset="-128"/>
              </a:rPr>
              <a:t>等支援対象者に係る抑止情報の利用について</a:t>
            </a:r>
            <a:endParaRPr kumimoji="1" lang="ja-JP" altLang="en-US" sz="20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p:txBody>
      </p:sp>
      <p:sp>
        <p:nvSpPr>
          <p:cNvPr id="12" name="Rectangle 5">
            <a:extLst>
              <a:ext uri="{FF2B5EF4-FFF2-40B4-BE49-F238E27FC236}">
                <a16:creationId xmlns:a16="http://schemas.microsoft.com/office/drawing/2014/main" xmlns="" id="{886B1207-0647-444C-A6A6-823374879BEF}"/>
              </a:ext>
            </a:extLst>
          </p:cNvPr>
          <p:cNvSpPr txBox="1">
            <a:spLocks noChangeArrowheads="1"/>
          </p:cNvSpPr>
          <p:nvPr/>
        </p:nvSpPr>
        <p:spPr>
          <a:xfrm>
            <a:off x="244476" y="987137"/>
            <a:ext cx="8777286" cy="1402648"/>
          </a:xfrm>
          <a:prstGeom prst="rect">
            <a:avLst/>
          </a:prstGeom>
        </p:spPr>
        <p:txBody>
          <a:bodyPr tIns="90000" bIns="90000"/>
          <a:lstStyle>
            <a:defPPr>
              <a:defRPr lang="en-US"/>
            </a:defPPr>
            <a:lvl1pPr marL="182563" lvl="0" indent="-182563" eaLnBrk="1" hangingPunct="1">
              <a:lnSpc>
                <a:spcPct val="100000"/>
              </a:lnSpc>
              <a:spcBef>
                <a:spcPct val="20000"/>
              </a:spcBef>
              <a:buClr>
                <a:srgbClr val="002060"/>
              </a:buClr>
              <a:buFont typeface="Wingdings" pitchFamily="2" charset="2"/>
              <a:buNone/>
              <a:defRPr kumimoji="1" sz="1600" b="0" i="0" u="none" strike="noStrike" kern="0" cap="none" spc="0" normalizeH="0" baseline="0">
                <a:ln>
                  <a:noFill/>
                </a:ln>
                <a:effectLst/>
                <a:uLnTx/>
                <a:uFillTx/>
                <a:latin typeface="+mn-ea"/>
                <a:ea typeface="+mn-ea"/>
              </a:defRPr>
            </a:lvl1pPr>
            <a:lvl2pPr marL="742950" indent="-285750">
              <a:spcBef>
                <a:spcPct val="20000"/>
              </a:spcBef>
              <a:buClr>
                <a:srgbClr val="FFCC66"/>
              </a:buClr>
              <a:buFont typeface="Wingdings" pitchFamily="2" charset="2"/>
              <a:buChar char="n"/>
              <a:defRPr kumimoji="1">
                <a:latin typeface="+mn-lt"/>
                <a:ea typeface="+mn-ea"/>
              </a:defRPr>
            </a:lvl2pPr>
            <a:lvl3pPr marL="1143000" indent="-228600">
              <a:spcBef>
                <a:spcPct val="20000"/>
              </a:spcBef>
              <a:buClr>
                <a:srgbClr val="FFCC66"/>
              </a:buClr>
              <a:buFont typeface="Wingdings" pitchFamily="2" charset="2"/>
              <a:buChar char="n"/>
              <a:defRPr kumimoji="1">
                <a:latin typeface="+mn-lt"/>
                <a:ea typeface="+mn-ea"/>
              </a:defRPr>
            </a:lvl3pPr>
            <a:lvl4pPr marL="1600200" indent="-228600">
              <a:spcBef>
                <a:spcPct val="20000"/>
              </a:spcBef>
              <a:buClr>
                <a:srgbClr val="FFCC66"/>
              </a:buClr>
              <a:buFont typeface="Wingdings" pitchFamily="2" charset="2"/>
              <a:buChar char="n"/>
              <a:defRPr kumimoji="1">
                <a:latin typeface="+mn-lt"/>
                <a:ea typeface="+mn-ea"/>
              </a:defRPr>
            </a:lvl4pPr>
            <a:lvl5pPr marL="2057400" indent="-228600">
              <a:spcBef>
                <a:spcPct val="20000"/>
              </a:spcBef>
              <a:buClr>
                <a:srgbClr val="FFCC66"/>
              </a:buClr>
              <a:buFont typeface="Wingdings" pitchFamily="2" charset="2"/>
              <a:buChar char="n"/>
              <a:defRPr kumimoji="1">
                <a:latin typeface="+mn-lt"/>
                <a:ea typeface="+mn-ea"/>
              </a:defRPr>
            </a:lvl5pPr>
            <a:lvl6pPr marL="2514600" indent="-228600" fontAlgn="base">
              <a:spcBef>
                <a:spcPct val="20000"/>
              </a:spcBef>
              <a:spcAft>
                <a:spcPct val="0"/>
              </a:spcAft>
              <a:buClr>
                <a:srgbClr val="FFCC66"/>
              </a:buClr>
              <a:buFont typeface="Wingdings" pitchFamily="2" charset="2"/>
              <a:buChar char="n"/>
              <a:defRPr kumimoji="1">
                <a:latin typeface="+mn-lt"/>
                <a:ea typeface="+mn-ea"/>
              </a:defRPr>
            </a:lvl6pPr>
            <a:lvl7pPr marL="2971800" indent="-228600" fontAlgn="base">
              <a:spcBef>
                <a:spcPct val="20000"/>
              </a:spcBef>
              <a:spcAft>
                <a:spcPct val="0"/>
              </a:spcAft>
              <a:buClr>
                <a:srgbClr val="FFCC66"/>
              </a:buClr>
              <a:buFont typeface="Wingdings" pitchFamily="2" charset="2"/>
              <a:buChar char="n"/>
              <a:defRPr kumimoji="1">
                <a:latin typeface="+mn-lt"/>
                <a:ea typeface="+mn-ea"/>
              </a:defRPr>
            </a:lvl7pPr>
            <a:lvl8pPr marL="3429000" indent="-228600" fontAlgn="base">
              <a:spcBef>
                <a:spcPct val="20000"/>
              </a:spcBef>
              <a:spcAft>
                <a:spcPct val="0"/>
              </a:spcAft>
              <a:buClr>
                <a:srgbClr val="FFCC66"/>
              </a:buClr>
              <a:buFont typeface="Wingdings" pitchFamily="2" charset="2"/>
              <a:buChar char="n"/>
              <a:defRPr kumimoji="1">
                <a:latin typeface="+mn-lt"/>
                <a:ea typeface="+mn-ea"/>
              </a:defRPr>
            </a:lvl8pPr>
            <a:lvl9pPr marL="3886200" indent="-228600" fontAlgn="base">
              <a:spcBef>
                <a:spcPct val="20000"/>
              </a:spcBef>
              <a:spcAft>
                <a:spcPct val="0"/>
              </a:spcAft>
              <a:buClr>
                <a:srgbClr val="FFCC66"/>
              </a:buClr>
              <a:buFont typeface="Wingdings" pitchFamily="2" charset="2"/>
              <a:buChar char="n"/>
              <a:defRPr kumimoji="1">
                <a:latin typeface="+mn-lt"/>
                <a:ea typeface="+mn-ea"/>
              </a:defRPr>
            </a:lvl9pPr>
          </a:lstStyle>
          <a:p>
            <a:pPr marL="0" marR="0" lvl="0" indent="0" defTabSz="914400" rtl="0" eaLnBrk="1" fontAlgn="auto" latinLnBrk="0" hangingPunct="1">
              <a:lnSpc>
                <a:spcPct val="100000"/>
              </a:lnSpc>
              <a:spcBef>
                <a:spcPts val="0"/>
              </a:spcBef>
              <a:spcAft>
                <a:spcPts val="0"/>
              </a:spcAft>
              <a:buClrTx/>
              <a:buSzTx/>
              <a:buFontTx/>
              <a:buNone/>
              <a:tabLst/>
              <a:defRPr/>
            </a:pPr>
            <a:r>
              <a:rPr lang="ja-JP" altLang="en-US" sz="1200" dirty="0">
                <a:solidFill>
                  <a:prstClr val="black"/>
                </a:solidFill>
                <a:latin typeface="Meiryo UI" panose="020B0604030504040204" pitchFamily="50" charset="-128"/>
                <a:ea typeface="Meiryo UI" panose="020B0604030504040204" pitchFamily="50" charset="-128"/>
              </a:rPr>
              <a:t>　・</a:t>
            </a:r>
            <a:r>
              <a:rPr lang="en-US" altLang="ja-JP" sz="1200" dirty="0">
                <a:solidFill>
                  <a:prstClr val="black"/>
                </a:solidFill>
                <a:latin typeface="Meiryo UI" panose="020B0604030504040204" pitchFamily="50" charset="-128"/>
                <a:ea typeface="Meiryo UI" panose="020B0604030504040204" pitchFamily="50" charset="-128"/>
              </a:rPr>
              <a:t>DV</a:t>
            </a:r>
            <a:r>
              <a:rPr lang="ja-JP" altLang="en-US" sz="1200" dirty="0">
                <a:solidFill>
                  <a:prstClr val="black"/>
                </a:solidFill>
                <a:latin typeface="Meiryo UI" panose="020B0604030504040204" pitchFamily="50" charset="-128"/>
                <a:ea typeface="Meiryo UI" panose="020B0604030504040204" pitchFamily="50" charset="-128"/>
              </a:rPr>
              <a:t>等支援対象者に係る機能要件については、他業務と足並みをそろえた対応が必要になると考えており、現時点国保の仕様書（案）で示した内容に加え、先述した「税務仕様書</a:t>
            </a:r>
            <a:r>
              <a:rPr lang="en-US" altLang="ja-JP" sz="1200" dirty="0">
                <a:solidFill>
                  <a:prstClr val="black"/>
                </a:solidFill>
                <a:latin typeface="Meiryo UI" panose="020B0604030504040204" pitchFamily="50" charset="-128"/>
                <a:ea typeface="Meiryo UI" panose="020B0604030504040204" pitchFamily="50" charset="-128"/>
              </a:rPr>
              <a:t>1.0</a:t>
            </a:r>
            <a:r>
              <a:rPr lang="ja-JP" altLang="en-US" sz="1200" dirty="0">
                <a:solidFill>
                  <a:prstClr val="black"/>
                </a:solidFill>
                <a:latin typeface="Meiryo UI" panose="020B0604030504040204" pitchFamily="50" charset="-128"/>
                <a:ea typeface="Meiryo UI" panose="020B0604030504040204" pitchFamily="50" charset="-128"/>
              </a:rPr>
              <a:t>版」で示された情報を追加した形で仕様を定めることを考えており以下の通り整理を行っている。</a:t>
            </a:r>
            <a:endParaRPr lang="en-US" altLang="ja-JP" sz="1200" dirty="0">
              <a:solidFill>
                <a:prstClr val="black"/>
              </a:solidFill>
              <a:latin typeface="Meiryo UI" panose="020B0604030504040204" pitchFamily="50" charset="-128"/>
              <a:ea typeface="Meiryo UI" panose="020B0604030504040204" pitchFamily="50" charset="-128"/>
            </a:endParaRPr>
          </a:p>
          <a:p>
            <a:pPr marL="0" marR="0" lvl="0" indent="0" defTabSz="914400" rtl="0" eaLnBrk="1" fontAlgn="auto" latinLnBrk="0" hangingPunct="1">
              <a:lnSpc>
                <a:spcPct val="100000"/>
              </a:lnSpc>
              <a:spcBef>
                <a:spcPts val="0"/>
              </a:spcBef>
              <a:spcAft>
                <a:spcPts val="0"/>
              </a:spcAft>
              <a:buClrTx/>
              <a:buSzTx/>
              <a:buFontTx/>
              <a:buNone/>
              <a:tabLst/>
              <a:defRPr/>
            </a:pPr>
            <a:endParaRPr lang="en-US" altLang="ja-JP" sz="1200" dirty="0">
              <a:solidFill>
                <a:prstClr val="black"/>
              </a:solidFill>
              <a:latin typeface="Meiryo UI" panose="020B0604030504040204" pitchFamily="50" charset="-128"/>
              <a:ea typeface="Meiryo UI" panose="020B0604030504040204" pitchFamily="50" charset="-128"/>
            </a:endParaRPr>
          </a:p>
          <a:p>
            <a:pPr marL="0" marR="0" lvl="0" indent="0"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lang="ja-JP" altLang="en-US" sz="1200" b="1" kern="1200" dirty="0">
                <a:solidFill>
                  <a:prstClr val="black"/>
                </a:solidFill>
                <a:latin typeface="Meiryo UI" panose="020B0604030504040204" pitchFamily="50" charset="-128"/>
                <a:ea typeface="Meiryo UI" panose="020B0604030504040204" pitchFamily="50" charset="-128"/>
              </a:rPr>
              <a:t>見直し後の</a:t>
            </a:r>
            <a:r>
              <a:rPr kumimoji="1" lang="ja-JP" altLang="en-US" sz="12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標準仕様書 機能要件（案）＞ </a:t>
            </a:r>
            <a:r>
              <a:rPr kumimoji="1" lang="en-US" altLang="ja-JP" sz="120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a:t>
            </a:r>
            <a:r>
              <a:rPr kumimoji="1" lang="ja-JP" altLang="en-US" sz="120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赤文字は追加・変更箇所を示す。</a:t>
            </a:r>
            <a:endParaRPr kumimoji="1" lang="en-US" altLang="ja-JP" sz="120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endParaRPr>
          </a:p>
          <a:p>
            <a:pPr marL="0" indent="0">
              <a:spcBef>
                <a:spcPts val="0"/>
              </a:spcBef>
              <a:buClrTx/>
              <a:defRPr/>
            </a:pPr>
            <a:r>
              <a:rPr lang="ja-JP" altLang="en-US" sz="1200" dirty="0">
                <a:solidFill>
                  <a:prstClr val="black"/>
                </a:solidFill>
                <a:latin typeface="Meiryo UI" panose="020B0604030504040204" pitchFamily="50" charset="-128"/>
                <a:ea typeface="Meiryo UI" panose="020B0604030504040204" pitchFamily="50" charset="-128"/>
              </a:rPr>
              <a:t>①抑止情報管理</a:t>
            </a:r>
          </a:p>
          <a:p>
            <a:pPr marL="0" marR="0" lvl="0" indent="0" defTabSz="914400" rtl="0" eaLnBrk="1" fontAlgn="auto" latinLnBrk="0" hangingPunct="1">
              <a:lnSpc>
                <a:spcPct val="100000"/>
              </a:lnSpc>
              <a:spcBef>
                <a:spcPts val="0"/>
              </a:spcBef>
              <a:spcAft>
                <a:spcPts val="0"/>
              </a:spcAft>
              <a:buClrTx/>
              <a:buSzTx/>
              <a:buFontTx/>
              <a:buNone/>
              <a:tabLst/>
              <a:defRPr/>
            </a:pPr>
            <a:r>
              <a:rPr lang="ja-JP" altLang="en-US" sz="1200" dirty="0">
                <a:solidFill>
                  <a:prstClr val="black"/>
                </a:solidFill>
                <a:latin typeface="Meiryo UI" panose="020B0604030504040204" pitchFamily="50" charset="-128"/>
                <a:ea typeface="Meiryo UI" panose="020B0604030504040204" pitchFamily="50" charset="-128"/>
              </a:rPr>
              <a:t>　 対象者の特別事情（</a:t>
            </a:r>
            <a:r>
              <a:rPr lang="en-US" altLang="ja-JP" sz="1200" dirty="0">
                <a:solidFill>
                  <a:prstClr val="black"/>
                </a:solidFill>
                <a:latin typeface="Meiryo UI" panose="020B0604030504040204" pitchFamily="50" charset="-128"/>
                <a:ea typeface="Meiryo UI" panose="020B0604030504040204" pitchFamily="50" charset="-128"/>
              </a:rPr>
              <a:t>DV</a:t>
            </a:r>
            <a:r>
              <a:rPr lang="ja-JP" altLang="en-US" sz="1200" dirty="0">
                <a:solidFill>
                  <a:prstClr val="black"/>
                </a:solidFill>
                <a:latin typeface="Meiryo UI" panose="020B0604030504040204" pitchFamily="50" charset="-128"/>
                <a:ea typeface="Meiryo UI" panose="020B0604030504040204" pitchFamily="50" charset="-128"/>
              </a:rPr>
              <a:t>等支援措置）における抑止情報を登録・修正・削除・照会できること。</a:t>
            </a:r>
            <a:endParaRPr lang="en-US" altLang="ja-JP" sz="1200" dirty="0">
              <a:solidFill>
                <a:prstClr val="black"/>
              </a:solidFill>
              <a:latin typeface="Meiryo UI" panose="020B0604030504040204" pitchFamily="50" charset="-128"/>
              <a:ea typeface="Meiryo UI" panose="020B0604030504040204" pitchFamily="50" charset="-128"/>
            </a:endParaRPr>
          </a:p>
          <a:p>
            <a:pPr marL="0" marR="0" lvl="0" indent="0" defTabSz="914400" rtl="0" eaLnBrk="1" fontAlgn="auto" latinLnBrk="0" hangingPunct="1">
              <a:lnSpc>
                <a:spcPct val="100000"/>
              </a:lnSpc>
              <a:spcBef>
                <a:spcPts val="0"/>
              </a:spcBef>
              <a:spcAft>
                <a:spcPts val="0"/>
              </a:spcAft>
              <a:buClrTx/>
              <a:buSzTx/>
              <a:buFontTx/>
              <a:buNone/>
              <a:tabLst/>
              <a:defRPr/>
            </a:pPr>
            <a:r>
              <a:rPr lang="ja-JP" altLang="en-US" sz="1200" dirty="0">
                <a:solidFill>
                  <a:prstClr val="black"/>
                </a:solidFill>
                <a:latin typeface="Meiryo UI" panose="020B0604030504040204" pitchFamily="50" charset="-128"/>
                <a:ea typeface="Meiryo UI" panose="020B0604030504040204" pitchFamily="50" charset="-128"/>
              </a:rPr>
              <a:t>　　</a:t>
            </a:r>
            <a:r>
              <a:rPr lang="en-US" altLang="ja-JP" sz="1200" dirty="0">
                <a:solidFill>
                  <a:prstClr val="black"/>
                </a:solidFill>
                <a:latin typeface="Meiryo UI" panose="020B0604030504040204" pitchFamily="50" charset="-128"/>
                <a:ea typeface="Meiryo UI" panose="020B0604030504040204" pitchFamily="50" charset="-128"/>
              </a:rPr>
              <a:t>※1 </a:t>
            </a:r>
            <a:r>
              <a:rPr lang="ja-JP" altLang="en-US" sz="1200" dirty="0">
                <a:solidFill>
                  <a:prstClr val="black"/>
                </a:solidFill>
                <a:latin typeface="Meiryo UI" panose="020B0604030504040204" pitchFamily="50" charset="-128"/>
                <a:ea typeface="Meiryo UI" panose="020B0604030504040204" pitchFamily="50" charset="-128"/>
              </a:rPr>
              <a:t>異動</a:t>
            </a:r>
            <a:r>
              <a:rPr lang="ja-JP" altLang="en-US" sz="1200" dirty="0">
                <a:latin typeface="Meiryo UI" panose="020B0604030504040204" pitchFamily="50" charset="-128"/>
                <a:ea typeface="Meiryo UI" panose="020B0604030504040204" pitchFamily="50" charset="-128"/>
              </a:rPr>
              <a:t>および、帳票発行</a:t>
            </a:r>
            <a:r>
              <a:rPr lang="ja-JP" altLang="en-US" sz="1200" dirty="0">
                <a:solidFill>
                  <a:prstClr val="black"/>
                </a:solidFill>
                <a:latin typeface="Meiryo UI" panose="020B0604030504040204" pitchFamily="50" charset="-128"/>
                <a:ea typeface="Meiryo UI" panose="020B0604030504040204" pitchFamily="50" charset="-128"/>
              </a:rPr>
              <a:t>に対する抑止・警告を設定できること</a:t>
            </a:r>
          </a:p>
          <a:p>
            <a:pPr marL="0" marR="0" lvl="0" indent="0" defTabSz="914400" rtl="0" eaLnBrk="1" fontAlgn="auto" latinLnBrk="0" hangingPunct="1">
              <a:lnSpc>
                <a:spcPct val="100000"/>
              </a:lnSpc>
              <a:spcBef>
                <a:spcPts val="0"/>
              </a:spcBef>
              <a:spcAft>
                <a:spcPts val="0"/>
              </a:spcAft>
              <a:buClrTx/>
              <a:buSzTx/>
              <a:buFontTx/>
              <a:buNone/>
              <a:tabLst/>
              <a:defRPr/>
            </a:pPr>
            <a:r>
              <a:rPr lang="ja-JP" altLang="en-US" sz="1200" dirty="0">
                <a:solidFill>
                  <a:prstClr val="black"/>
                </a:solidFill>
                <a:latin typeface="Meiryo UI" panose="020B0604030504040204" pitchFamily="50" charset="-128"/>
                <a:ea typeface="Meiryo UI" panose="020B0604030504040204" pitchFamily="50" charset="-128"/>
              </a:rPr>
              <a:t>　　</a:t>
            </a:r>
            <a:r>
              <a:rPr lang="en-US" altLang="ja-JP" sz="1200" dirty="0">
                <a:solidFill>
                  <a:prstClr val="black"/>
                </a:solidFill>
                <a:latin typeface="Meiryo UI" panose="020B0604030504040204" pitchFamily="50" charset="-128"/>
                <a:ea typeface="Meiryo UI" panose="020B0604030504040204" pitchFamily="50" charset="-128"/>
              </a:rPr>
              <a:t>※2 </a:t>
            </a:r>
            <a:r>
              <a:rPr lang="ja-JP" altLang="en-US" sz="1200" dirty="0">
                <a:solidFill>
                  <a:prstClr val="black"/>
                </a:solidFill>
                <a:latin typeface="Meiryo UI" panose="020B0604030504040204" pitchFamily="50" charset="-128"/>
                <a:ea typeface="Meiryo UI" panose="020B0604030504040204" pitchFamily="50" charset="-128"/>
              </a:rPr>
              <a:t>業務ごと、帳票ごとに抑止</a:t>
            </a:r>
            <a:r>
              <a:rPr lang="ja-JP" altLang="en-US" sz="1200" dirty="0">
                <a:solidFill>
                  <a:srgbClr val="FF0000"/>
                </a:solidFill>
                <a:latin typeface="Meiryo UI" panose="020B0604030504040204" pitchFamily="50" charset="-128"/>
                <a:ea typeface="Meiryo UI" panose="020B0604030504040204" pitchFamily="50" charset="-128"/>
              </a:rPr>
              <a:t>の有無を設定し、抑止制御できること。</a:t>
            </a:r>
            <a:endParaRPr lang="en-US" altLang="ja-JP" sz="1200" dirty="0">
              <a:solidFill>
                <a:srgbClr val="FF0000"/>
              </a:solidFill>
              <a:latin typeface="Meiryo UI" panose="020B0604030504040204" pitchFamily="50" charset="-128"/>
              <a:ea typeface="Meiryo UI" panose="020B0604030504040204" pitchFamily="50" charset="-128"/>
            </a:endParaRPr>
          </a:p>
          <a:p>
            <a:pPr marL="0" marR="0" lvl="0" indent="0" defTabSz="914400" rtl="0" eaLnBrk="1" fontAlgn="auto" latinLnBrk="0" hangingPunct="1">
              <a:lnSpc>
                <a:spcPct val="100000"/>
              </a:lnSpc>
              <a:spcBef>
                <a:spcPts val="0"/>
              </a:spcBef>
              <a:spcAft>
                <a:spcPts val="0"/>
              </a:spcAft>
              <a:buClrTx/>
              <a:buSzTx/>
              <a:buFontTx/>
              <a:buNone/>
              <a:tabLst/>
              <a:defRPr/>
            </a:pPr>
            <a:r>
              <a:rPr lang="ja-JP" altLang="en-US" sz="1200" dirty="0">
                <a:solidFill>
                  <a:srgbClr val="FF0000"/>
                </a:solidFill>
                <a:latin typeface="Meiryo UI" panose="020B0604030504040204" pitchFamily="50" charset="-128"/>
                <a:ea typeface="Meiryo UI" panose="020B0604030504040204" pitchFamily="50" charset="-128"/>
              </a:rPr>
              <a:t>　　</a:t>
            </a:r>
            <a:r>
              <a:rPr lang="en-US" altLang="ja-JP" sz="1200" dirty="0">
                <a:solidFill>
                  <a:srgbClr val="FF0000"/>
                </a:solidFill>
                <a:latin typeface="Meiryo UI" panose="020B0604030504040204" pitchFamily="50" charset="-128"/>
                <a:ea typeface="Meiryo UI" panose="020B0604030504040204" pitchFamily="50" charset="-128"/>
              </a:rPr>
              <a:t>※3</a:t>
            </a:r>
            <a:r>
              <a:rPr lang="ja-JP" altLang="en-US" sz="1200" dirty="0">
                <a:solidFill>
                  <a:srgbClr val="FF0000"/>
                </a:solidFill>
                <a:latin typeface="Meiryo UI" panose="020B0604030504040204" pitchFamily="50" charset="-128"/>
                <a:ea typeface="Meiryo UI" panose="020B0604030504040204" pitchFamily="50" charset="-128"/>
              </a:rPr>
              <a:t> 同一マイナンバーの個人は名寄せして抑止制御されること。</a:t>
            </a:r>
            <a:endParaRPr lang="en-US" altLang="ja-JP" sz="1200" dirty="0">
              <a:solidFill>
                <a:srgbClr val="FF0000"/>
              </a:solidFill>
              <a:latin typeface="Meiryo UI" panose="020B0604030504040204" pitchFamily="50" charset="-128"/>
              <a:ea typeface="Meiryo UI" panose="020B0604030504040204" pitchFamily="50" charset="-128"/>
            </a:endParaRPr>
          </a:p>
          <a:p>
            <a:pPr marL="0" indent="0">
              <a:spcBef>
                <a:spcPts val="0"/>
              </a:spcBef>
              <a:buClrTx/>
              <a:defRPr/>
            </a:pPr>
            <a:r>
              <a:rPr lang="ja-JP" altLang="en-US" sz="1200" dirty="0">
                <a:solidFill>
                  <a:srgbClr val="FF0000"/>
                </a:solidFill>
                <a:latin typeface="Meiryo UI" panose="020B0604030504040204" pitchFamily="50" charset="-128"/>
                <a:ea typeface="Meiryo UI" panose="020B0604030504040204" pitchFamily="50" charset="-128"/>
              </a:rPr>
              <a:t>　　</a:t>
            </a:r>
            <a:r>
              <a:rPr lang="en-US" altLang="ja-JP" sz="1200" dirty="0">
                <a:solidFill>
                  <a:srgbClr val="FF0000"/>
                </a:solidFill>
                <a:latin typeface="Meiryo UI" panose="020B0604030504040204" pitchFamily="50" charset="-128"/>
                <a:ea typeface="Meiryo UI" panose="020B0604030504040204" pitchFamily="50" charset="-128"/>
              </a:rPr>
              <a:t>※4</a:t>
            </a:r>
            <a:r>
              <a:rPr lang="ja-JP" altLang="en-US" sz="1200" dirty="0">
                <a:solidFill>
                  <a:srgbClr val="FF0000"/>
                </a:solidFill>
                <a:latin typeface="Meiryo UI" panose="020B0604030504040204" pitchFamily="50" charset="-128"/>
                <a:ea typeface="Meiryo UI" panose="020B0604030504040204" pitchFamily="50" charset="-128"/>
              </a:rPr>
              <a:t> 該当する対象者に対して、検索時の注意喚起や表示する情報の制限（住所等の非表示）等、必要な配慮ができること。</a:t>
            </a:r>
            <a:endParaRPr lang="en-US" altLang="ja-JP" sz="1200" dirty="0">
              <a:solidFill>
                <a:srgbClr val="FF0000"/>
              </a:solidFill>
              <a:latin typeface="Meiryo UI" panose="020B0604030504040204" pitchFamily="50" charset="-128"/>
              <a:ea typeface="Meiryo UI" panose="020B0604030504040204" pitchFamily="50" charset="-128"/>
            </a:endParaRPr>
          </a:p>
          <a:p>
            <a:pPr marL="0" indent="0">
              <a:spcBef>
                <a:spcPts val="0"/>
              </a:spcBef>
              <a:buClrTx/>
              <a:defRPr/>
            </a:pPr>
            <a:r>
              <a:rPr lang="ja-JP" altLang="en-US" sz="1200" dirty="0">
                <a:solidFill>
                  <a:srgbClr val="FF0000"/>
                </a:solidFill>
                <a:latin typeface="Meiryo UI" panose="020B0604030504040204" pitchFamily="50" charset="-128"/>
                <a:ea typeface="Meiryo UI" panose="020B0604030504040204" pitchFamily="50" charset="-128"/>
              </a:rPr>
              <a:t>  　</a:t>
            </a:r>
            <a:r>
              <a:rPr lang="en-US" altLang="ja-JP" sz="1200" dirty="0">
                <a:solidFill>
                  <a:srgbClr val="FF0000"/>
                </a:solidFill>
                <a:latin typeface="Meiryo UI" panose="020B0604030504040204" pitchFamily="50" charset="-128"/>
                <a:ea typeface="Meiryo UI" panose="020B0604030504040204" pitchFamily="50" charset="-128"/>
              </a:rPr>
              <a:t>※5</a:t>
            </a:r>
            <a:r>
              <a:rPr lang="ja-JP" altLang="en-US" sz="1200" dirty="0">
                <a:solidFill>
                  <a:srgbClr val="FF0000"/>
                </a:solidFill>
                <a:latin typeface="Meiryo UI" panose="020B0604030504040204" pitchFamily="50" charset="-128"/>
                <a:ea typeface="Meiryo UI" panose="020B0604030504040204" pitchFamily="50" charset="-128"/>
              </a:rPr>
              <a:t> 抑止設定は一時解除可能とし、一時解除後、一定時間経過後に自動で抑止状態に戻ること。</a:t>
            </a:r>
            <a:endParaRPr lang="en-US" altLang="ja-JP" sz="1200" dirty="0">
              <a:solidFill>
                <a:prstClr val="black"/>
              </a:solidFill>
              <a:latin typeface="Meiryo UI" panose="020B0604030504040204" pitchFamily="50" charset="-128"/>
              <a:ea typeface="Meiryo UI" panose="020B0604030504040204" pitchFamily="50" charset="-128"/>
            </a:endParaRPr>
          </a:p>
          <a:p>
            <a:pPr marL="0" marR="0" lvl="0" indent="0" defTabSz="914400" rtl="0" eaLnBrk="1" fontAlgn="auto" latinLnBrk="0" hangingPunct="1">
              <a:lnSpc>
                <a:spcPct val="100000"/>
              </a:lnSpc>
              <a:spcBef>
                <a:spcPts val="0"/>
              </a:spcBef>
              <a:spcAft>
                <a:spcPts val="0"/>
              </a:spcAft>
              <a:buClrTx/>
              <a:buSzTx/>
              <a:buFontTx/>
              <a:buNone/>
              <a:tabLst/>
              <a:defRPr/>
            </a:pPr>
            <a:r>
              <a:rPr lang="ja-JP" altLang="en-US" sz="1200" dirty="0">
                <a:solidFill>
                  <a:prstClr val="black"/>
                </a:solidFill>
                <a:latin typeface="Meiryo UI" panose="020B0604030504040204" pitchFamily="50" charset="-128"/>
                <a:ea typeface="Meiryo UI" panose="020B0604030504040204" pitchFamily="50" charset="-128"/>
              </a:rPr>
              <a:t>　　</a:t>
            </a:r>
            <a:endParaRPr lang="en-US" altLang="ja-JP" sz="1200" dirty="0">
              <a:solidFill>
                <a:prstClr val="black"/>
              </a:solidFill>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xmlns="" id="{8E01C21B-7940-420C-BCA9-9E303F0DFC18}"/>
              </a:ext>
            </a:extLst>
          </p:cNvPr>
          <p:cNvSpPr/>
          <p:nvPr/>
        </p:nvSpPr>
        <p:spPr>
          <a:xfrm>
            <a:off x="179512" y="896836"/>
            <a:ext cx="8842249" cy="2359114"/>
          </a:xfrm>
          <a:prstGeom prst="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sz="1200"/>
          </a:p>
        </p:txBody>
      </p:sp>
      <p:sp>
        <p:nvSpPr>
          <p:cNvPr id="9" name="正方形/長方形 8">
            <a:extLst>
              <a:ext uri="{FF2B5EF4-FFF2-40B4-BE49-F238E27FC236}">
                <a16:creationId xmlns:a16="http://schemas.microsoft.com/office/drawing/2014/main" xmlns="" id="{46E2FAF0-9A30-47D3-806A-172868CCA0E2}"/>
              </a:ext>
            </a:extLst>
          </p:cNvPr>
          <p:cNvSpPr/>
          <p:nvPr/>
        </p:nvSpPr>
        <p:spPr>
          <a:xfrm>
            <a:off x="395536" y="734836"/>
            <a:ext cx="3000375" cy="324000"/>
          </a:xfrm>
          <a:prstGeom prst="rect">
            <a:avLst/>
          </a:prstGeom>
          <a:solidFill>
            <a:schemeClr val="accent2"/>
          </a:solidFill>
          <a:ln>
            <a:solidFill>
              <a:srgbClr val="8C38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bg1"/>
                </a:solidFill>
                <a:latin typeface="Meiryo UI" panose="020B0604030504040204" pitchFamily="50" charset="-128"/>
                <a:ea typeface="Meiryo UI" panose="020B0604030504040204" pitchFamily="50" charset="-128"/>
              </a:rPr>
              <a:t>他業務の整理状況を踏まえた仕様書（案）</a:t>
            </a:r>
          </a:p>
        </p:txBody>
      </p:sp>
      <p:sp>
        <p:nvSpPr>
          <p:cNvPr id="19" name="正方形/長方形 18">
            <a:extLst>
              <a:ext uri="{FF2B5EF4-FFF2-40B4-BE49-F238E27FC236}">
                <a16:creationId xmlns:a16="http://schemas.microsoft.com/office/drawing/2014/main" xmlns="" id="{98CDCD5E-C931-4A0D-903B-CA3B31A18BC9}"/>
              </a:ext>
            </a:extLst>
          </p:cNvPr>
          <p:cNvSpPr/>
          <p:nvPr/>
        </p:nvSpPr>
        <p:spPr>
          <a:xfrm>
            <a:off x="160736" y="3539423"/>
            <a:ext cx="8861025" cy="1045772"/>
          </a:xfrm>
          <a:prstGeom prst="rect">
            <a:avLst/>
          </a:prstGeom>
          <a:ln w="19050">
            <a:solidFill>
              <a:schemeClr val="tx1"/>
            </a:solidFill>
          </a:ln>
        </p:spPr>
        <p:txBody>
          <a:bodyPr wrap="square" lIns="144000" tIns="216000" rIns="144000">
            <a:no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ja-JP" altLang="en-US" sz="1200" dirty="0">
                <a:solidFill>
                  <a:prstClr val="black"/>
                </a:solidFill>
                <a:latin typeface="Meiryo UI" panose="020B0604030504040204" pitchFamily="50" charset="-128"/>
                <a:ea typeface="Meiryo UI" panose="020B0604030504040204" pitchFamily="50" charset="-128"/>
              </a:rPr>
              <a:t>・上述した内容の通り、</a:t>
            </a:r>
            <a:r>
              <a:rPr lang="en-US" altLang="ja-JP" sz="1200" dirty="0">
                <a:solidFill>
                  <a:prstClr val="black"/>
                </a:solidFill>
                <a:latin typeface="Meiryo UI" panose="020B0604030504040204" pitchFamily="50" charset="-128"/>
                <a:ea typeface="Meiryo UI" panose="020B0604030504040204" pitchFamily="50" charset="-128"/>
              </a:rPr>
              <a:t>DV</a:t>
            </a:r>
            <a:r>
              <a:rPr lang="ja-JP" altLang="en-US" sz="1200" dirty="0">
                <a:solidFill>
                  <a:prstClr val="black"/>
                </a:solidFill>
                <a:latin typeface="Meiryo UI" panose="020B0604030504040204" pitchFamily="50" charset="-128"/>
                <a:ea typeface="Meiryo UI" panose="020B0604030504040204" pitchFamily="50" charset="-128"/>
              </a:rPr>
              <a:t>等支援対象者に係る抑止情報の利用については、他業務と足並みをそろえた対応として仕様書への記載を検討している一方、国保業務においては、</a:t>
            </a:r>
            <a:r>
              <a:rPr lang="en-US" altLang="ja-JP" sz="1200" dirty="0">
                <a:solidFill>
                  <a:prstClr val="black"/>
                </a:solidFill>
                <a:latin typeface="Meiryo UI" panose="020B0604030504040204" pitchFamily="50" charset="-128"/>
                <a:ea typeface="Meiryo UI" panose="020B0604030504040204" pitchFamily="50" charset="-128"/>
              </a:rPr>
              <a:t>DV</a:t>
            </a:r>
            <a:r>
              <a:rPr lang="ja-JP" altLang="en-US" sz="1200" dirty="0">
                <a:solidFill>
                  <a:prstClr val="black"/>
                </a:solidFill>
                <a:latin typeface="Meiryo UI" panose="020B0604030504040204" pitchFamily="50" charset="-128"/>
                <a:ea typeface="Meiryo UI" panose="020B0604030504040204" pitchFamily="50" charset="-128"/>
              </a:rPr>
              <a:t>等支援対象者に限らず、特別な事情を抱える住民について、照会画面での確認や抑止情報の利用、または帳票発行における束分けなどを行うケースがあるものと想定しており、その検討もあわせて必要ではないかと考えている。　</a:t>
            </a:r>
            <a:endParaRPr lang="en-US" altLang="ja-JP" sz="1200" dirty="0">
              <a:solidFill>
                <a:prstClr val="black"/>
              </a:solidFill>
              <a:latin typeface="Meiryo UI" panose="020B0604030504040204" pitchFamily="50" charset="-128"/>
              <a:ea typeface="Meiryo UI" panose="020B0604030504040204" pitchFamily="50" charset="-128"/>
            </a:endParaRPr>
          </a:p>
          <a:p>
            <a:pPr marL="0" marR="0" lvl="0" indent="0" defTabSz="914400" rtl="0" eaLnBrk="1" fontAlgn="auto" latinLnBrk="0" hangingPunct="1">
              <a:lnSpc>
                <a:spcPct val="100000"/>
              </a:lnSpc>
              <a:spcBef>
                <a:spcPts val="0"/>
              </a:spcBef>
              <a:spcAft>
                <a:spcPts val="0"/>
              </a:spcAft>
              <a:buClrTx/>
              <a:buSzTx/>
              <a:buFontTx/>
              <a:buNone/>
              <a:tabLst/>
              <a:defRPr/>
            </a:pPr>
            <a:r>
              <a:rPr lang="ja-JP" altLang="en-US" sz="1200" dirty="0">
                <a:solidFill>
                  <a:prstClr val="black"/>
                </a:solidFill>
                <a:latin typeface="Meiryo UI" panose="020B0604030504040204" pitchFamily="50" charset="-128"/>
                <a:ea typeface="Meiryo UI" panose="020B0604030504040204" pitchFamily="50" charset="-128"/>
              </a:rPr>
              <a:t>　例）オンライン資格確認における「自己情報提供不可フラグ」を設定している場合</a:t>
            </a:r>
            <a:endParaRPr lang="en-US" altLang="ja-JP" sz="1200" dirty="0">
              <a:solidFill>
                <a:prstClr val="black"/>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xmlns="" id="{7BFC7D1D-3A6E-4E55-BE6D-493C01D229FE}"/>
              </a:ext>
            </a:extLst>
          </p:cNvPr>
          <p:cNvSpPr/>
          <p:nvPr/>
        </p:nvSpPr>
        <p:spPr>
          <a:xfrm>
            <a:off x="175799" y="4891351"/>
            <a:ext cx="8845961" cy="1697984"/>
          </a:xfrm>
          <a:prstGeom prst="rect">
            <a:avLst/>
          </a:prstGeom>
          <a:ln w="19050">
            <a:solidFill>
              <a:schemeClr val="tx1"/>
            </a:solidFill>
          </a:ln>
        </p:spPr>
        <p:txBody>
          <a:bodyPr wrap="square" lIns="144000" tIns="216000" rIns="144000">
            <a:noAutofit/>
          </a:bodyPr>
          <a:lstStyle/>
          <a:p>
            <a:pPr marL="182563" marR="0" lvl="0" indent="-182563" defTabSz="914400" rtl="0" eaLnBrk="1" fontAlgn="auto" latinLnBrk="0" hangingPunct="1">
              <a:lnSpc>
                <a:spcPct val="100000"/>
              </a:lnSpc>
              <a:spcBef>
                <a:spcPct val="20000"/>
              </a:spcBef>
              <a:spcAft>
                <a:spcPts val="0"/>
              </a:spcAft>
              <a:buClr>
                <a:srgbClr val="002060"/>
              </a:buClr>
              <a:buSzTx/>
              <a:buFont typeface="Wingdings" pitchFamily="2" charset="2"/>
              <a:buNone/>
              <a:tabLst/>
              <a:defRPr/>
            </a:pPr>
            <a:r>
              <a:rPr lang="ja-JP" altLang="en-US" sz="1200" dirty="0">
                <a:latin typeface="Meiryo UI" panose="020B0604030504040204" pitchFamily="50" charset="-128"/>
                <a:ea typeface="Meiryo UI" panose="020B0604030504040204" pitchFamily="50" charset="-128"/>
              </a:rPr>
              <a:t>　・上述した</a:t>
            </a:r>
            <a:r>
              <a:rPr lang="en-US" altLang="ja-JP" sz="1200" dirty="0">
                <a:latin typeface="Meiryo UI" panose="020B0604030504040204" pitchFamily="50" charset="-128"/>
                <a:ea typeface="Meiryo UI" panose="020B0604030504040204" pitchFamily="50" charset="-128"/>
              </a:rPr>
              <a:t>DV</a:t>
            </a:r>
            <a:r>
              <a:rPr lang="ja-JP" altLang="en-US" sz="1200" dirty="0">
                <a:latin typeface="Meiryo UI" panose="020B0604030504040204" pitchFamily="50" charset="-128"/>
                <a:ea typeface="Meiryo UI" panose="020B0604030504040204" pitchFamily="50" charset="-128"/>
              </a:rPr>
              <a:t>等支援対象者に係る「他業務の整理状況を踏まえた仕様書（案）」について、記載された内容に過不足がないか、ご意見を賜りたい。</a:t>
            </a:r>
            <a:endParaRPr lang="en-US" altLang="ja-JP" sz="1200" dirty="0">
              <a:latin typeface="Meiryo UI" panose="020B0604030504040204" pitchFamily="50" charset="-128"/>
              <a:ea typeface="Meiryo UI" panose="020B0604030504040204" pitchFamily="50" charset="-128"/>
            </a:endParaRPr>
          </a:p>
          <a:p>
            <a:pPr marL="182563" indent="-182563">
              <a:spcBef>
                <a:spcPct val="20000"/>
              </a:spcBef>
              <a:buClr>
                <a:srgbClr val="002060"/>
              </a:buClr>
              <a:defRPr/>
            </a:pPr>
            <a:r>
              <a:rPr lang="ja-JP" altLang="en-US" sz="1200"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・将来的には他市に対しても</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DV</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等支援対象者の情報を共有する仕組みが必要になると想定されるが、現在の運用において、住登外者の</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DV</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等支援対象者の管理について、管理方法、事務処理の対応についてご意見を賜りたい。</a:t>
            </a:r>
            <a:endParaRPr lang="en-US" altLang="ja-JP" sz="1200" dirty="0">
              <a:latin typeface="Meiryo UI" panose="020B0604030504040204" pitchFamily="50" charset="-128"/>
              <a:ea typeface="Meiryo UI" panose="020B0604030504040204" pitchFamily="50" charset="-128"/>
            </a:endParaRPr>
          </a:p>
          <a:p>
            <a:pPr marL="182563" marR="0" lvl="0" indent="-182563" defTabSz="914400" rtl="0" eaLnBrk="1" fontAlgn="auto" latinLnBrk="0" hangingPunct="1">
              <a:lnSpc>
                <a:spcPct val="100000"/>
              </a:lnSpc>
              <a:spcBef>
                <a:spcPct val="20000"/>
              </a:spcBef>
              <a:spcAft>
                <a:spcPts val="0"/>
              </a:spcAft>
              <a:buClr>
                <a:srgbClr val="002060"/>
              </a:buClr>
              <a:buSzTx/>
              <a:buFont typeface="Wingdings" pitchFamily="2" charset="2"/>
              <a:buNone/>
              <a:tabLst/>
              <a:defRPr/>
            </a:pP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　・「論点」に記載した、</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DV</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等支援対象者以外の特別な事情を抱える住民について、どのような特別な事情が考えられるか、その事情を踏まえ、必要となる機能として、</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DV</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等支援対象者と同等の機能で良いか、ご意見を賜りたい。</a:t>
            </a: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marL="182563" marR="0" lvl="0" indent="-182563" defTabSz="914400" rtl="0" eaLnBrk="1" fontAlgn="auto" latinLnBrk="0" hangingPunct="1">
              <a:lnSpc>
                <a:spcPct val="100000"/>
              </a:lnSpc>
              <a:spcBef>
                <a:spcPct val="20000"/>
              </a:spcBef>
              <a:spcAft>
                <a:spcPts val="0"/>
              </a:spcAft>
              <a:buClr>
                <a:srgbClr val="002060"/>
              </a:buClr>
              <a:buSzTx/>
              <a:buFont typeface="Wingdings" pitchFamily="2" charset="2"/>
              <a:buNone/>
              <a:tabLst/>
              <a:defRPr/>
            </a:pPr>
            <a:r>
              <a:rPr lang="ja-JP" altLang="en-US" sz="1200" dirty="0">
                <a:latin typeface="Meiryo UI" panose="020B0604030504040204" pitchFamily="50" charset="-128"/>
                <a:ea typeface="Meiryo UI" panose="020B0604030504040204" pitchFamily="50" charset="-128"/>
              </a:rPr>
              <a:t>    ご意見は別添③</a:t>
            </a:r>
            <a:r>
              <a:rPr lang="en-US" altLang="ja-JP" sz="1200" dirty="0">
                <a:latin typeface="Meiryo UI" panose="020B0604030504040204" pitchFamily="50" charset="-128"/>
                <a:ea typeface="Meiryo UI" panose="020B0604030504040204" pitchFamily="50" charset="-128"/>
              </a:rPr>
              <a:t>-1</a:t>
            </a:r>
            <a:r>
              <a:rPr lang="ja-JP" altLang="en-US" sz="1200" dirty="0">
                <a:latin typeface="Meiryo UI" panose="020B0604030504040204" pitchFamily="50" charset="-128"/>
                <a:ea typeface="Meiryo UI" panose="020B0604030504040204" pitchFamily="50" charset="-128"/>
              </a:rPr>
              <a:t>「国民健康保険システム標準化　</a:t>
            </a:r>
            <a:r>
              <a:rPr lang="en-US" altLang="ja-JP" sz="1200" dirty="0">
                <a:latin typeface="Meiryo UI" panose="020B0604030504040204" pitchFamily="50" charset="-128"/>
                <a:ea typeface="Meiryo UI" panose="020B0604030504040204" pitchFamily="50" charset="-128"/>
              </a:rPr>
              <a:t>BPR</a:t>
            </a:r>
            <a:r>
              <a:rPr lang="ja-JP" altLang="en-US" sz="1200" dirty="0">
                <a:latin typeface="Meiryo UI" panose="020B0604030504040204" pitchFamily="50" charset="-128"/>
                <a:ea typeface="Meiryo UI" panose="020B0604030504040204" pitchFamily="50" charset="-128"/>
              </a:rPr>
              <a:t>に係る意見聴取依頼について　意見回答書」にご記入いただきたい。</a:t>
            </a: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スライド番号プレースホルダー 4">
            <a:extLst>
              <a:ext uri="{FF2B5EF4-FFF2-40B4-BE49-F238E27FC236}">
                <a16:creationId xmlns:a16="http://schemas.microsoft.com/office/drawing/2014/main" xmlns="" id="{1C7A1D38-3100-4FDF-ACCE-F21785529EE4}"/>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1" lang="ja-JP" altLang="en-US" sz="2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24" name="正方形/長方形 23">
            <a:extLst>
              <a:ext uri="{FF2B5EF4-FFF2-40B4-BE49-F238E27FC236}">
                <a16:creationId xmlns:a16="http://schemas.microsoft.com/office/drawing/2014/main" xmlns="" id="{838CAFCA-953D-41AC-B24B-D34E0F84DE16}"/>
              </a:ext>
            </a:extLst>
          </p:cNvPr>
          <p:cNvSpPr/>
          <p:nvPr/>
        </p:nvSpPr>
        <p:spPr>
          <a:xfrm>
            <a:off x="316067" y="3417518"/>
            <a:ext cx="1404000" cy="288032"/>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tx1"/>
                </a:solidFill>
                <a:latin typeface="Meiryo UI" panose="020B0604030504040204" pitchFamily="50" charset="-128"/>
                <a:ea typeface="Meiryo UI" panose="020B0604030504040204" pitchFamily="50" charset="-128"/>
              </a:rPr>
              <a:t>論点</a:t>
            </a:r>
          </a:p>
        </p:txBody>
      </p:sp>
      <p:sp>
        <p:nvSpPr>
          <p:cNvPr id="25" name="正方形/長方形 24">
            <a:extLst>
              <a:ext uri="{FF2B5EF4-FFF2-40B4-BE49-F238E27FC236}">
                <a16:creationId xmlns:a16="http://schemas.microsoft.com/office/drawing/2014/main" xmlns="" id="{1BC8E6B9-B083-421B-A7F2-2045B4758442}"/>
              </a:ext>
            </a:extLst>
          </p:cNvPr>
          <p:cNvSpPr/>
          <p:nvPr/>
        </p:nvSpPr>
        <p:spPr>
          <a:xfrm>
            <a:off x="327107" y="4755001"/>
            <a:ext cx="1404000" cy="288032"/>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tx1"/>
                </a:solidFill>
                <a:latin typeface="Meiryo UI" panose="020B0604030504040204" pitchFamily="50" charset="-128"/>
                <a:ea typeface="Meiryo UI" panose="020B0604030504040204" pitchFamily="50" charset="-128"/>
              </a:rPr>
              <a:t>依頼事項</a:t>
            </a:r>
          </a:p>
        </p:txBody>
      </p:sp>
    </p:spTree>
    <p:extLst>
      <p:ext uri="{BB962C8B-B14F-4D97-AF65-F5344CB8AC3E}">
        <p14:creationId xmlns:p14="http://schemas.microsoft.com/office/powerpoint/2010/main" val="23890446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直線コネクタ 13"/>
          <p:cNvCxnSpPr/>
          <p:nvPr/>
        </p:nvCxnSpPr>
        <p:spPr>
          <a:xfrm>
            <a:off x="0" y="506114"/>
            <a:ext cx="914400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a:off x="0" y="506114"/>
            <a:ext cx="914400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5" name="タイトル 1">
            <a:extLst>
              <a:ext uri="{FF2B5EF4-FFF2-40B4-BE49-F238E27FC236}">
                <a16:creationId xmlns:a16="http://schemas.microsoft.com/office/drawing/2014/main" xmlns="" id="{F16ED8D1-3D47-4174-B546-3BD82C769E93}"/>
              </a:ext>
            </a:extLst>
          </p:cNvPr>
          <p:cNvSpPr txBox="1">
            <a:spLocks/>
          </p:cNvSpPr>
          <p:nvPr/>
        </p:nvSpPr>
        <p:spPr>
          <a:xfrm>
            <a:off x="0" y="-27384"/>
            <a:ext cx="9144000" cy="56207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ja-JP" altLang="en-US" sz="2000" dirty="0">
                <a:solidFill>
                  <a:prstClr val="black"/>
                </a:solidFill>
                <a:latin typeface="Meiryo UI" panose="020B0604030504040204" pitchFamily="50" charset="-128"/>
                <a:ea typeface="Meiryo UI" panose="020B0604030504040204" pitchFamily="50" charset="-128"/>
              </a:rPr>
              <a:t>１．国保の標準仕様書における</a:t>
            </a:r>
            <a:r>
              <a:rPr lang="en-US" altLang="ja-JP" sz="2000" dirty="0">
                <a:solidFill>
                  <a:prstClr val="black"/>
                </a:solidFill>
                <a:latin typeface="Meiryo UI" panose="020B0604030504040204" pitchFamily="50" charset="-128"/>
                <a:ea typeface="Meiryo UI" panose="020B0604030504040204" pitchFamily="50" charset="-128"/>
              </a:rPr>
              <a:t>BPR</a:t>
            </a:r>
            <a:r>
              <a:rPr lang="ja-JP" altLang="en-US" sz="2000" dirty="0">
                <a:solidFill>
                  <a:prstClr val="black"/>
                </a:solidFill>
                <a:latin typeface="Meiryo UI" panose="020B0604030504040204" pitchFamily="50" charset="-128"/>
                <a:ea typeface="Meiryo UI" panose="020B0604030504040204" pitchFamily="50" charset="-128"/>
              </a:rPr>
              <a:t>について（第一回検討会資料抜粋）</a:t>
            </a:r>
            <a:endParaRPr kumimoji="1" lang="ja-JP" altLang="en-US"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j-cs"/>
            </a:endParaRPr>
          </a:p>
        </p:txBody>
      </p:sp>
      <p:sp>
        <p:nvSpPr>
          <p:cNvPr id="27" name="Rectangle 5">
            <a:extLst>
              <a:ext uri="{FF2B5EF4-FFF2-40B4-BE49-F238E27FC236}">
                <a16:creationId xmlns:a16="http://schemas.microsoft.com/office/drawing/2014/main" xmlns="" id="{45088E00-8C5B-4C38-8F99-B1C892F2C631}"/>
              </a:ext>
            </a:extLst>
          </p:cNvPr>
          <p:cNvSpPr txBox="1">
            <a:spLocks noChangeArrowheads="1"/>
          </p:cNvSpPr>
          <p:nvPr/>
        </p:nvSpPr>
        <p:spPr>
          <a:xfrm>
            <a:off x="122236" y="561586"/>
            <a:ext cx="8899525" cy="1177553"/>
          </a:xfrm>
          <a:prstGeom prst="rect">
            <a:avLst/>
          </a:prstGeom>
        </p:spPr>
        <p:txBody>
          <a:bodyPr tIns="90000" bIns="90000"/>
          <a:lstStyle>
            <a:defPPr>
              <a:defRPr lang="en-US"/>
            </a:defPPr>
            <a:lvl1pPr marL="182563" lvl="0" indent="-182563" eaLnBrk="1" hangingPunct="1">
              <a:lnSpc>
                <a:spcPct val="100000"/>
              </a:lnSpc>
              <a:spcBef>
                <a:spcPct val="20000"/>
              </a:spcBef>
              <a:buClr>
                <a:srgbClr val="002060"/>
              </a:buClr>
              <a:buFont typeface="Wingdings" pitchFamily="2" charset="2"/>
              <a:buNone/>
              <a:defRPr kumimoji="1" sz="1600" b="0" i="0" u="none" strike="noStrike" kern="0" cap="none" spc="0" normalizeH="0" baseline="0">
                <a:ln>
                  <a:noFill/>
                </a:ln>
                <a:effectLst/>
                <a:uLnTx/>
                <a:uFillTx/>
                <a:latin typeface="+mn-ea"/>
                <a:ea typeface="+mn-ea"/>
              </a:defRPr>
            </a:lvl1pPr>
            <a:lvl2pPr marL="742950" indent="-285750">
              <a:spcBef>
                <a:spcPct val="20000"/>
              </a:spcBef>
              <a:buClr>
                <a:srgbClr val="FFCC66"/>
              </a:buClr>
              <a:buFont typeface="Wingdings" pitchFamily="2" charset="2"/>
              <a:buChar char="n"/>
              <a:defRPr kumimoji="1">
                <a:latin typeface="+mn-lt"/>
                <a:ea typeface="+mn-ea"/>
              </a:defRPr>
            </a:lvl2pPr>
            <a:lvl3pPr marL="1143000" indent="-228600">
              <a:spcBef>
                <a:spcPct val="20000"/>
              </a:spcBef>
              <a:buClr>
                <a:srgbClr val="FFCC66"/>
              </a:buClr>
              <a:buFont typeface="Wingdings" pitchFamily="2" charset="2"/>
              <a:buChar char="n"/>
              <a:defRPr kumimoji="1">
                <a:latin typeface="+mn-lt"/>
                <a:ea typeface="+mn-ea"/>
              </a:defRPr>
            </a:lvl3pPr>
            <a:lvl4pPr marL="1600200" indent="-228600">
              <a:spcBef>
                <a:spcPct val="20000"/>
              </a:spcBef>
              <a:buClr>
                <a:srgbClr val="FFCC66"/>
              </a:buClr>
              <a:buFont typeface="Wingdings" pitchFamily="2" charset="2"/>
              <a:buChar char="n"/>
              <a:defRPr kumimoji="1">
                <a:latin typeface="+mn-lt"/>
                <a:ea typeface="+mn-ea"/>
              </a:defRPr>
            </a:lvl4pPr>
            <a:lvl5pPr marL="2057400" indent="-228600">
              <a:spcBef>
                <a:spcPct val="20000"/>
              </a:spcBef>
              <a:buClr>
                <a:srgbClr val="FFCC66"/>
              </a:buClr>
              <a:buFont typeface="Wingdings" pitchFamily="2" charset="2"/>
              <a:buChar char="n"/>
              <a:defRPr kumimoji="1">
                <a:latin typeface="+mn-lt"/>
                <a:ea typeface="+mn-ea"/>
              </a:defRPr>
            </a:lvl5pPr>
            <a:lvl6pPr marL="2514600" indent="-228600" fontAlgn="base">
              <a:spcBef>
                <a:spcPct val="20000"/>
              </a:spcBef>
              <a:spcAft>
                <a:spcPct val="0"/>
              </a:spcAft>
              <a:buClr>
                <a:srgbClr val="FFCC66"/>
              </a:buClr>
              <a:buFont typeface="Wingdings" pitchFamily="2" charset="2"/>
              <a:buChar char="n"/>
              <a:defRPr kumimoji="1">
                <a:latin typeface="+mn-lt"/>
                <a:ea typeface="+mn-ea"/>
              </a:defRPr>
            </a:lvl6pPr>
            <a:lvl7pPr marL="2971800" indent="-228600" fontAlgn="base">
              <a:spcBef>
                <a:spcPct val="20000"/>
              </a:spcBef>
              <a:spcAft>
                <a:spcPct val="0"/>
              </a:spcAft>
              <a:buClr>
                <a:srgbClr val="FFCC66"/>
              </a:buClr>
              <a:buFont typeface="Wingdings" pitchFamily="2" charset="2"/>
              <a:buChar char="n"/>
              <a:defRPr kumimoji="1">
                <a:latin typeface="+mn-lt"/>
                <a:ea typeface="+mn-ea"/>
              </a:defRPr>
            </a:lvl7pPr>
            <a:lvl8pPr marL="3429000" indent="-228600" fontAlgn="base">
              <a:spcBef>
                <a:spcPct val="20000"/>
              </a:spcBef>
              <a:spcAft>
                <a:spcPct val="0"/>
              </a:spcAft>
              <a:buClr>
                <a:srgbClr val="FFCC66"/>
              </a:buClr>
              <a:buFont typeface="Wingdings" pitchFamily="2" charset="2"/>
              <a:buChar char="n"/>
              <a:defRPr kumimoji="1">
                <a:latin typeface="+mn-lt"/>
                <a:ea typeface="+mn-ea"/>
              </a:defRPr>
            </a:lvl8pPr>
            <a:lvl9pPr marL="3886200" indent="-228600" fontAlgn="base">
              <a:spcBef>
                <a:spcPct val="20000"/>
              </a:spcBef>
              <a:spcAft>
                <a:spcPct val="0"/>
              </a:spcAft>
              <a:buClr>
                <a:srgbClr val="FFCC66"/>
              </a:buClr>
              <a:buFont typeface="Wingdings" pitchFamily="2" charset="2"/>
              <a:buChar char="n"/>
              <a:defRPr kumimoji="1">
                <a:latin typeface="+mn-lt"/>
                <a:ea typeface="+mn-ea"/>
              </a:defRPr>
            </a:lvl9pPr>
          </a:lstStyle>
          <a:p>
            <a:pPr marL="182563" marR="0" lvl="0" indent="-182563" algn="l" defTabSz="914400" rtl="0" eaLnBrk="1" fontAlgn="auto" latinLnBrk="0" hangingPunct="1">
              <a:lnSpc>
                <a:spcPct val="100000"/>
              </a:lnSpc>
              <a:spcBef>
                <a:spcPct val="20000"/>
              </a:spcBef>
              <a:spcAft>
                <a:spcPts val="0"/>
              </a:spcAft>
              <a:buClr>
                <a:srgbClr val="002060"/>
              </a:buClr>
              <a:buSzTx/>
              <a:buFont typeface="Wingdings" pitchFamily="2" charset="2"/>
              <a:buNone/>
              <a:tabLst/>
              <a:defRPr/>
            </a:pPr>
            <a:r>
              <a:rPr lang="ja-JP" altLang="en-US" sz="1400" dirty="0">
                <a:solidFill>
                  <a:prstClr val="black"/>
                </a:solidFill>
                <a:latin typeface="Meiryo UI" panose="020B0604030504040204" pitchFamily="50" charset="-128"/>
                <a:ea typeface="Meiryo UI" panose="020B0604030504040204" pitchFamily="50" charset="-128"/>
              </a:rPr>
              <a:t>〇　デジタル庁において「デジタル３原則に基づくＢＰＲ」の対象として示されている以下の仕組みや情報の活用について、国民健康保険システムにおける機能要件の議論の際に検討を行うこととする。</a:t>
            </a:r>
            <a:endParaRPr lang="en-US" altLang="ja-JP" sz="1400" dirty="0">
              <a:solidFill>
                <a:prstClr val="black"/>
              </a:solidFill>
              <a:latin typeface="Meiryo UI" panose="020B0604030504040204" pitchFamily="50" charset="-128"/>
              <a:ea typeface="Meiryo UI" panose="020B0604030504040204" pitchFamily="50" charset="-128"/>
            </a:endParaRPr>
          </a:p>
          <a:p>
            <a:pPr marL="182563" marR="0" lvl="0" indent="-182563" algn="l" defTabSz="914400" rtl="0" eaLnBrk="1" fontAlgn="auto" latinLnBrk="0" hangingPunct="1">
              <a:lnSpc>
                <a:spcPct val="100000"/>
              </a:lnSpc>
              <a:spcBef>
                <a:spcPct val="20000"/>
              </a:spcBef>
              <a:spcAft>
                <a:spcPts val="0"/>
              </a:spcAft>
              <a:buClr>
                <a:srgbClr val="002060"/>
              </a:buClr>
              <a:buSzTx/>
              <a:buFont typeface="Wingdings" pitchFamily="2" charset="2"/>
              <a:buNone/>
              <a:tabLst/>
              <a:defRPr/>
            </a:pPr>
            <a:endParaRPr lang="en-US" altLang="ja-JP" sz="1400" dirty="0">
              <a:solidFill>
                <a:prstClr val="black"/>
              </a:solidFill>
              <a:latin typeface="Meiryo UI" panose="020B0604030504040204" pitchFamily="50" charset="-128"/>
              <a:ea typeface="Meiryo UI" panose="020B0604030504040204" pitchFamily="50" charset="-128"/>
            </a:endParaRPr>
          </a:p>
          <a:p>
            <a:pPr marL="182563" marR="0" lvl="0" indent="-182563" algn="l" defTabSz="914400" rtl="0" eaLnBrk="1" fontAlgn="auto" latinLnBrk="0" hangingPunct="1">
              <a:lnSpc>
                <a:spcPct val="100000"/>
              </a:lnSpc>
              <a:spcBef>
                <a:spcPct val="20000"/>
              </a:spcBef>
              <a:spcAft>
                <a:spcPts val="0"/>
              </a:spcAft>
              <a:buClr>
                <a:srgbClr val="002060"/>
              </a:buClr>
              <a:buSzTx/>
              <a:buFont typeface="Wingdings" pitchFamily="2" charset="2"/>
              <a:buNone/>
              <a:tabLst/>
              <a:defRPr/>
            </a:pPr>
            <a:endParaRPr lang="en-US" altLang="ja-JP" sz="1400" dirty="0">
              <a:solidFill>
                <a:prstClr val="black"/>
              </a:solidFill>
              <a:latin typeface="Meiryo UI" panose="020B0604030504040204" pitchFamily="50" charset="-128"/>
              <a:ea typeface="Meiryo UI" panose="020B0604030504040204" pitchFamily="50" charset="-128"/>
            </a:endParaRPr>
          </a:p>
          <a:p>
            <a:pPr marL="182563" marR="0" lvl="0" indent="-182563" algn="l" defTabSz="914400" rtl="0" eaLnBrk="1" fontAlgn="auto" latinLnBrk="0" hangingPunct="1">
              <a:lnSpc>
                <a:spcPct val="100000"/>
              </a:lnSpc>
              <a:spcBef>
                <a:spcPct val="20000"/>
              </a:spcBef>
              <a:spcAft>
                <a:spcPts val="0"/>
              </a:spcAft>
              <a:buClr>
                <a:srgbClr val="002060"/>
              </a:buClr>
              <a:buSzTx/>
              <a:buFont typeface="Wingdings" pitchFamily="2" charset="2"/>
              <a:buNone/>
              <a:tabLst/>
              <a:defRPr/>
            </a:pPr>
            <a:endParaRPr lang="en-US" altLang="ja-JP" sz="1400" dirty="0">
              <a:solidFill>
                <a:prstClr val="black"/>
              </a:solidFill>
              <a:latin typeface="Meiryo UI" panose="020B0604030504040204" pitchFamily="50" charset="-128"/>
              <a:ea typeface="Meiryo UI" panose="020B0604030504040204" pitchFamily="50" charset="-128"/>
            </a:endParaRPr>
          </a:p>
        </p:txBody>
      </p:sp>
      <p:graphicFrame>
        <p:nvGraphicFramePr>
          <p:cNvPr id="28" name="表 14">
            <a:extLst>
              <a:ext uri="{FF2B5EF4-FFF2-40B4-BE49-F238E27FC236}">
                <a16:creationId xmlns:a16="http://schemas.microsoft.com/office/drawing/2014/main" xmlns="" id="{086FAA15-A4E0-4302-BC5B-4371087169A8}"/>
              </a:ext>
            </a:extLst>
          </p:cNvPr>
          <p:cNvGraphicFramePr>
            <a:graphicFrameLocks noGrp="1"/>
          </p:cNvGraphicFramePr>
          <p:nvPr>
            <p:extLst>
              <p:ext uri="{D42A27DB-BD31-4B8C-83A1-F6EECF244321}">
                <p14:modId xmlns:p14="http://schemas.microsoft.com/office/powerpoint/2010/main" val="408849532"/>
              </p:ext>
            </p:extLst>
          </p:nvPr>
        </p:nvGraphicFramePr>
        <p:xfrm>
          <a:off x="400304" y="4282897"/>
          <a:ext cx="8393225" cy="2377440"/>
        </p:xfrm>
        <a:graphic>
          <a:graphicData uri="http://schemas.openxmlformats.org/drawingml/2006/table">
            <a:tbl>
              <a:tblPr firstRow="1" bandRow="1">
                <a:tableStyleId>{7E9639D4-E3E2-4D34-9284-5A2195B3D0D7}</a:tableStyleId>
              </a:tblPr>
              <a:tblGrid>
                <a:gridCol w="605315">
                  <a:extLst>
                    <a:ext uri="{9D8B030D-6E8A-4147-A177-3AD203B41FA5}">
                      <a16:colId xmlns:a16="http://schemas.microsoft.com/office/drawing/2014/main" xmlns="" val="2685951887"/>
                    </a:ext>
                  </a:extLst>
                </a:gridCol>
                <a:gridCol w="3431910">
                  <a:extLst>
                    <a:ext uri="{9D8B030D-6E8A-4147-A177-3AD203B41FA5}">
                      <a16:colId xmlns:a16="http://schemas.microsoft.com/office/drawing/2014/main" xmlns="" val="1694196048"/>
                    </a:ext>
                  </a:extLst>
                </a:gridCol>
                <a:gridCol w="4356000">
                  <a:extLst>
                    <a:ext uri="{9D8B030D-6E8A-4147-A177-3AD203B41FA5}">
                      <a16:colId xmlns:a16="http://schemas.microsoft.com/office/drawing/2014/main" xmlns="" val="2390697308"/>
                    </a:ext>
                  </a:extLst>
                </a:gridCol>
              </a:tblGrid>
              <a:tr h="0">
                <a:tc>
                  <a:txBody>
                    <a:bodyPr/>
                    <a:lstStyle/>
                    <a:p>
                      <a:pPr marL="0" algn="ctr" defTabSz="914400" rtl="0" eaLnBrk="1" latinLnBrk="0" hangingPunct="1"/>
                      <a:r>
                        <a:rPr kumimoji="1" lang="en-US" altLang="zh-TW" sz="1050" b="1" kern="1200" dirty="0">
                          <a:solidFill>
                            <a:schemeClr val="lt1"/>
                          </a:solidFill>
                          <a:latin typeface="Meiryo UI" panose="020B0604030504040204" pitchFamily="50" charset="-128"/>
                          <a:ea typeface="Meiryo UI" panose="020B0604030504040204" pitchFamily="50" charset="-128"/>
                          <a:cs typeface="+mn-cs"/>
                        </a:rPr>
                        <a:t>No.</a:t>
                      </a:r>
                      <a:endParaRPr kumimoji="1" lang="zh-TW" altLang="en-US" sz="1050" b="1" kern="1200" dirty="0">
                        <a:solidFill>
                          <a:schemeClr val="lt1"/>
                        </a:solidFill>
                        <a:latin typeface="Meiryo UI" panose="020B0604030504040204" pitchFamily="50" charset="-128"/>
                        <a:ea typeface="Meiryo UI" panose="020B0604030504040204" pitchFamily="50" charset="-128"/>
                        <a:cs typeface="+mn-cs"/>
                      </a:endParaRPr>
                    </a:p>
                  </a:txBody>
                  <a:tcPr anchor="ctr">
                    <a:lnR w="12700" cap="flat" cmpd="sng" algn="ctr">
                      <a:solidFill>
                        <a:schemeClr val="bg1">
                          <a:lumMod val="65000"/>
                        </a:schemeClr>
                      </a:solidFill>
                      <a:prstDash val="solid"/>
                      <a:round/>
                      <a:headEnd type="none" w="med" len="med"/>
                      <a:tailEnd type="none" w="med" len="med"/>
                    </a:lnR>
                    <a:solidFill>
                      <a:srgbClr val="0070C0"/>
                    </a:solidFill>
                  </a:tcPr>
                </a:tc>
                <a:tc>
                  <a:txBody>
                    <a:bodyPr/>
                    <a:lstStyle/>
                    <a:p>
                      <a:pPr marL="0" algn="ctr" defTabSz="914400" rtl="0" eaLnBrk="1" latinLnBrk="0" hangingPunct="1"/>
                      <a:r>
                        <a:rPr kumimoji="1" lang="ja-JP" altLang="en-US" sz="1050" b="1" kern="1200" dirty="0">
                          <a:solidFill>
                            <a:schemeClr val="lt1"/>
                          </a:solidFill>
                          <a:latin typeface="Meiryo UI" panose="020B0604030504040204" pitchFamily="50" charset="-128"/>
                          <a:ea typeface="Meiryo UI" panose="020B0604030504040204" pitchFamily="50" charset="-128"/>
                          <a:cs typeface="+mn-cs"/>
                        </a:rPr>
                        <a:t>対象</a:t>
                      </a:r>
                      <a:endParaRPr kumimoji="1" lang="zh-TW" altLang="en-US" sz="1050" b="1" kern="1200" dirty="0">
                        <a:solidFill>
                          <a:schemeClr val="lt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solidFill>
                      <a:srgbClr val="0070C0"/>
                    </a:solidFill>
                  </a:tcPr>
                </a:tc>
                <a:tc>
                  <a:txBody>
                    <a:bodyPr/>
                    <a:lstStyle/>
                    <a:p>
                      <a:pPr marL="0" algn="ctr" defTabSz="914400" rtl="0" eaLnBrk="1" latinLnBrk="0" hangingPunct="1"/>
                      <a:r>
                        <a:rPr kumimoji="1" lang="ja-JP" altLang="en-US" sz="1050" b="1" kern="1200" dirty="0">
                          <a:solidFill>
                            <a:schemeClr val="lt1"/>
                          </a:solidFill>
                          <a:latin typeface="Meiryo UI" panose="020B0604030504040204" pitchFamily="50" charset="-128"/>
                          <a:ea typeface="Meiryo UI" panose="020B0604030504040204" pitchFamily="50" charset="-128"/>
                          <a:cs typeface="+mn-cs"/>
                        </a:rPr>
                        <a:t>国民健康保険システムにおける検討内容（案）</a:t>
                      </a: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solidFill>
                      <a:srgbClr val="0070C0"/>
                    </a:solidFill>
                  </a:tcPr>
                </a:tc>
                <a:extLst>
                  <a:ext uri="{0D108BD9-81ED-4DB2-BD59-A6C34878D82A}">
                    <a16:rowId xmlns:a16="http://schemas.microsoft.com/office/drawing/2014/main" xmlns="" val="798802580"/>
                  </a:ext>
                </a:extLst>
              </a:tr>
              <a:tr h="0">
                <a:tc>
                  <a:txBody>
                    <a:bodyPr/>
                    <a:lstStyle/>
                    <a:p>
                      <a:pPr algn="ctr"/>
                      <a:r>
                        <a:rPr kumimoji="1" lang="en-US" altLang="ja-JP" sz="1050" dirty="0">
                          <a:latin typeface="Meiryo UI" panose="020B0604030504040204" pitchFamily="50" charset="-128"/>
                          <a:ea typeface="Meiryo UI" panose="020B0604030504040204" pitchFamily="50" charset="-128"/>
                        </a:rPr>
                        <a:t>1</a:t>
                      </a:r>
                      <a:endParaRPr kumimoji="1" lang="ja-JP" altLang="en-US" sz="1050" dirty="0">
                        <a:latin typeface="Meiryo UI" panose="020B0604030504040204" pitchFamily="50" charset="-128"/>
                        <a:ea typeface="Meiryo UI" panose="020B0604030504040204" pitchFamily="50" charset="-128"/>
                      </a:endParaRPr>
                    </a:p>
                  </a:txBody>
                  <a:tcPr anchor="ctr">
                    <a:lnR w="12700" cap="flat" cmpd="sng" algn="ctr">
                      <a:solidFill>
                        <a:schemeClr val="bg1">
                          <a:lumMod val="65000"/>
                        </a:schemeClr>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prstClr val="black"/>
                          </a:solidFill>
                          <a:latin typeface="Meiryo UI" panose="020B0604030504040204" pitchFamily="50" charset="-128"/>
                          <a:ea typeface="Meiryo UI" panose="020B0604030504040204" pitchFamily="50" charset="-128"/>
                        </a:rPr>
                        <a:t>マイナポータル・ぴったりサービスとの接続（オンライン申請）</a:t>
                      </a:r>
                      <a:endParaRPr lang="en-US" altLang="ja-JP" sz="1050" dirty="0">
                        <a:solidFill>
                          <a:prstClr val="black"/>
                        </a:solidFill>
                        <a:latin typeface="Meiryo UI" panose="020B0604030504040204" pitchFamily="50" charset="-128"/>
                        <a:ea typeface="Meiryo UI" panose="020B0604030504040204" pitchFamily="50" charset="-128"/>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tcPr>
                </a:tc>
                <a:tc>
                  <a:txBody>
                    <a:bodyPr/>
                    <a:lstStyle/>
                    <a:p>
                      <a:r>
                        <a:rPr kumimoji="1" lang="ja-JP" altLang="en-US" sz="1050" b="0" i="0" u="none" strike="noStrike" kern="1200" cap="none" spc="0" normalizeH="0" baseline="0" noProof="0" dirty="0">
                          <a:ln>
                            <a:noFill/>
                          </a:ln>
                          <a:solidFill>
                            <a:sysClr val="windowText" lastClr="000000"/>
                          </a:solidFill>
                          <a:effectLst/>
                          <a:uLnTx/>
                          <a:uFillTx/>
                          <a:latin typeface="Meiryo UI"/>
                          <a:ea typeface="Meiryo UI"/>
                          <a:cs typeface="+mn-cs"/>
                        </a:rPr>
                        <a:t>マイナポータルぴったりサービスを使ってオンライン申請された電子データを取り込む国民健康保険システム側の機能、インタフェース仕様等</a:t>
                      </a:r>
                      <a:endParaRPr kumimoji="1" lang="ja-JP" altLang="en-US" sz="105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tcPr>
                </a:tc>
                <a:extLst>
                  <a:ext uri="{0D108BD9-81ED-4DB2-BD59-A6C34878D82A}">
                    <a16:rowId xmlns:a16="http://schemas.microsoft.com/office/drawing/2014/main" xmlns="" val="1210146090"/>
                  </a:ext>
                </a:extLst>
              </a:tr>
              <a:tr h="0">
                <a:tc>
                  <a:txBody>
                    <a:bodyPr/>
                    <a:lstStyle/>
                    <a:p>
                      <a:pPr algn="ctr"/>
                      <a:r>
                        <a:rPr kumimoji="1" lang="en-US" altLang="ja-JP" sz="1050" dirty="0">
                          <a:latin typeface="Meiryo UI" panose="020B0604030504040204" pitchFamily="50" charset="-128"/>
                          <a:ea typeface="Meiryo UI" panose="020B0604030504040204" pitchFamily="50" charset="-128"/>
                        </a:rPr>
                        <a:t>2</a:t>
                      </a:r>
                      <a:endParaRPr kumimoji="1" lang="ja-JP" altLang="en-US" sz="1050" dirty="0">
                        <a:latin typeface="Meiryo UI" panose="020B0604030504040204" pitchFamily="50" charset="-128"/>
                        <a:ea typeface="Meiryo UI" panose="020B0604030504040204" pitchFamily="50" charset="-128"/>
                      </a:endParaRPr>
                    </a:p>
                  </a:txBody>
                  <a:tcPr anchor="ctr">
                    <a:lnR w="12700" cap="flat" cmpd="sng" algn="ctr">
                      <a:solidFill>
                        <a:schemeClr val="bg1">
                          <a:lumMod val="65000"/>
                        </a:schemeClr>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prstClr val="black"/>
                          </a:solidFill>
                          <a:latin typeface="Meiryo UI" panose="020B0604030504040204" pitchFamily="50" charset="-128"/>
                          <a:ea typeface="Meiryo UI" panose="020B0604030504040204" pitchFamily="50" charset="-128"/>
                        </a:rPr>
                        <a:t>転出証明書情報等の活用（引越しワンストップ）</a:t>
                      </a:r>
                      <a:endParaRPr lang="en-US" altLang="ja-JP" sz="1050" dirty="0">
                        <a:solidFill>
                          <a:prstClr val="black"/>
                        </a:solidFill>
                        <a:latin typeface="Meiryo UI" panose="020B0604030504040204" pitchFamily="50" charset="-128"/>
                        <a:ea typeface="Meiryo UI" panose="020B0604030504040204" pitchFamily="50" charset="-128"/>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effectLst/>
                          <a:uLnTx/>
                          <a:uFillTx/>
                          <a:latin typeface="Meiryo UI"/>
                          <a:ea typeface="Meiryo UI"/>
                          <a:cs typeface="+mn-cs"/>
                        </a:rPr>
                        <a:t>住民記録システムにおいて</a:t>
                      </a:r>
                      <a:r>
                        <a:rPr kumimoji="1" lang="ja-JP" altLang="en-US" sz="1050" b="0" i="0" u="none" kern="1200" cap="none" spc="0" normalizeH="0" baseline="0" noProof="0" dirty="0">
                          <a:ln>
                            <a:noFill/>
                          </a:ln>
                          <a:effectLst/>
                          <a:uLnTx/>
                          <a:uFillTx/>
                          <a:latin typeface="Meiryo UI"/>
                          <a:ea typeface="Meiryo UI"/>
                          <a:cs typeface="+mn-cs"/>
                        </a:rPr>
                        <a:t>転出</a:t>
                      </a:r>
                      <a:r>
                        <a:rPr kumimoji="1" lang="ja-JP" altLang="en-US" sz="1050" b="0" i="0" u="none" strike="noStrike" kern="1200" cap="none" spc="0" normalizeH="0" baseline="0" noProof="0" dirty="0">
                          <a:ln>
                            <a:noFill/>
                          </a:ln>
                          <a:effectLst/>
                          <a:uLnTx/>
                          <a:uFillTx/>
                          <a:latin typeface="Meiryo UI"/>
                          <a:ea typeface="Meiryo UI"/>
                          <a:cs typeface="+mn-cs"/>
                        </a:rPr>
                        <a:t>処理がなされた後に国民健康保険システム側で自動で転出処理を行う機能、住民の転入前に転出証明書情報を取り込み、仮登録する機能等</a:t>
                      </a:r>
                      <a:endParaRPr kumimoji="1" lang="en-US" altLang="ja-JP" sz="1050" b="0" i="0" u="none" strike="noStrike" kern="1200" cap="none" spc="0" normalizeH="0" baseline="0" noProof="0" dirty="0">
                        <a:ln>
                          <a:noFill/>
                        </a:ln>
                        <a:effectLst/>
                        <a:uLnTx/>
                        <a:uFillTx/>
                        <a:latin typeface="Meiryo UI"/>
                        <a:ea typeface="Meiryo UI"/>
                        <a:cs typeface="+mn-cs"/>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tcPr>
                </a:tc>
                <a:extLst>
                  <a:ext uri="{0D108BD9-81ED-4DB2-BD59-A6C34878D82A}">
                    <a16:rowId xmlns:a16="http://schemas.microsoft.com/office/drawing/2014/main" xmlns="" val="1104146153"/>
                  </a:ext>
                </a:extLst>
              </a:tr>
              <a:tr h="0">
                <a:tc>
                  <a:txBody>
                    <a:bodyPr/>
                    <a:lstStyle/>
                    <a:p>
                      <a:pPr algn="ctr"/>
                      <a:r>
                        <a:rPr kumimoji="1" lang="en-US" altLang="ja-JP" sz="1050" dirty="0">
                          <a:latin typeface="Meiryo UI" panose="020B0604030504040204" pitchFamily="50" charset="-128"/>
                          <a:ea typeface="Meiryo UI" panose="020B0604030504040204" pitchFamily="50" charset="-128"/>
                        </a:rPr>
                        <a:t>3</a:t>
                      </a:r>
                      <a:endParaRPr kumimoji="1" lang="ja-JP" altLang="en-US" sz="1050" dirty="0">
                        <a:latin typeface="Meiryo UI" panose="020B0604030504040204" pitchFamily="50" charset="-128"/>
                        <a:ea typeface="Meiryo UI" panose="020B0604030504040204" pitchFamily="50" charset="-128"/>
                      </a:endParaRPr>
                    </a:p>
                  </a:txBody>
                  <a:tcPr anchor="ctr">
                    <a:lnR w="12700" cap="flat" cmpd="sng" algn="ctr">
                      <a:solidFill>
                        <a:schemeClr val="bg1">
                          <a:lumMod val="65000"/>
                        </a:schemeClr>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prstClr val="black"/>
                          </a:solidFill>
                          <a:latin typeface="Meiryo UI" panose="020B0604030504040204" pitchFamily="50" charset="-128"/>
                          <a:ea typeface="Meiryo UI" panose="020B0604030504040204" pitchFamily="50" charset="-128"/>
                        </a:rPr>
                        <a:t>ＤＶ等支援対象者に係る抑止情報の利用</a:t>
                      </a:r>
                      <a:endParaRPr lang="en-US" altLang="ja-JP" sz="1050" dirty="0">
                        <a:solidFill>
                          <a:prstClr val="black"/>
                        </a:solidFill>
                        <a:latin typeface="Meiryo UI" panose="020B0604030504040204" pitchFamily="50" charset="-128"/>
                        <a:ea typeface="Meiryo UI" panose="020B0604030504040204" pitchFamily="50" charset="-128"/>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tcPr>
                </a:tc>
                <a:tc>
                  <a:txBody>
                    <a:bodyPr/>
                    <a:lstStyle/>
                    <a:p>
                      <a:r>
                        <a:rPr kumimoji="1" lang="ja-JP" altLang="en-US" sz="1050" b="0" i="0" u="none" strike="noStrike" kern="1200" cap="none" spc="0" normalizeH="0" baseline="0" noProof="0" dirty="0">
                          <a:ln>
                            <a:noFill/>
                          </a:ln>
                          <a:solidFill>
                            <a:sysClr val="windowText" lastClr="000000"/>
                          </a:solidFill>
                          <a:effectLst/>
                          <a:uLnTx/>
                          <a:uFillTx/>
                          <a:latin typeface="Meiryo UI"/>
                          <a:ea typeface="Meiryo UI"/>
                          <a:cs typeface="+mn-cs"/>
                        </a:rPr>
                        <a:t>ＤＶ等支援対象者に係る抑止情報による抑止措置に関するフロー、抑止情報が登録されている対象者における</a:t>
                      </a:r>
                      <a:r>
                        <a:rPr kumimoji="1" lang="ja-JP" altLang="en-US" sz="1050" dirty="0">
                          <a:solidFill>
                            <a:schemeClr val="tx1"/>
                          </a:solidFill>
                          <a:latin typeface="Meiryo UI" panose="020B0604030504040204" pitchFamily="50" charset="-128"/>
                          <a:ea typeface="Meiryo UI" panose="020B0604030504040204" pitchFamily="50" charset="-128"/>
                        </a:rPr>
                        <a:t>各種証発行の際にエラーとする機能、住所欄を「記載省略」等とする機能等</a:t>
                      </a: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tcPr>
                </a:tc>
                <a:extLst>
                  <a:ext uri="{0D108BD9-81ED-4DB2-BD59-A6C34878D82A}">
                    <a16:rowId xmlns:a16="http://schemas.microsoft.com/office/drawing/2014/main" xmlns="" val="2206979256"/>
                  </a:ext>
                </a:extLst>
              </a:tr>
              <a:tr h="0">
                <a:tc>
                  <a:txBody>
                    <a:bodyPr/>
                    <a:lstStyle/>
                    <a:p>
                      <a:pPr algn="ctr"/>
                      <a:r>
                        <a:rPr kumimoji="1" lang="en-US" altLang="ja-JP" sz="1050" dirty="0">
                          <a:latin typeface="Meiryo UI" panose="020B0604030504040204" pitchFamily="50" charset="-128"/>
                          <a:ea typeface="Meiryo UI" panose="020B0604030504040204" pitchFamily="50" charset="-128"/>
                        </a:rPr>
                        <a:t>4</a:t>
                      </a:r>
                      <a:endParaRPr kumimoji="1" lang="ja-JP" altLang="en-US" sz="1050" dirty="0">
                        <a:latin typeface="Meiryo UI" panose="020B0604030504040204" pitchFamily="50" charset="-128"/>
                        <a:ea typeface="Meiryo UI" panose="020B0604030504040204" pitchFamily="50" charset="-128"/>
                      </a:endParaRPr>
                    </a:p>
                  </a:txBody>
                  <a:tcPr anchor="ctr">
                    <a:lnR w="12700" cap="flat" cmpd="sng" algn="ctr">
                      <a:solidFill>
                        <a:schemeClr val="bg1">
                          <a:lumMod val="65000"/>
                        </a:schemeClr>
                      </a:solidFill>
                      <a:prstDash val="solid"/>
                      <a:round/>
                      <a:headEnd type="none" w="med" len="med"/>
                      <a:tailEnd type="none" w="med" len="med"/>
                    </a:lnR>
                  </a:tcPr>
                </a:tc>
                <a:tc>
                  <a:txBody>
                    <a:bodyPr/>
                    <a:lstStyle/>
                    <a:p>
                      <a:r>
                        <a:rPr lang="ja-JP" altLang="en-US" sz="1050" dirty="0">
                          <a:solidFill>
                            <a:prstClr val="black"/>
                          </a:solidFill>
                          <a:latin typeface="Meiryo UI" panose="020B0604030504040204" pitchFamily="50" charset="-128"/>
                          <a:ea typeface="Meiryo UI" panose="020B0604030504040204" pitchFamily="50" charset="-128"/>
                        </a:rPr>
                        <a:t>公金給付支給等口座の登録情報の活用</a:t>
                      </a:r>
                      <a:endParaRPr kumimoji="1" lang="ja-JP" altLang="en-US" sz="1050" dirty="0">
                        <a:latin typeface="Meiryo UI" panose="020B0604030504040204" pitchFamily="50" charset="-128"/>
                        <a:ea typeface="Meiryo UI" panose="020B0604030504040204" pitchFamily="50" charset="-128"/>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tcPr>
                </a:tc>
                <a:tc>
                  <a:txBody>
                    <a:bodyPr/>
                    <a:lstStyle/>
                    <a:p>
                      <a:r>
                        <a:rPr kumimoji="1" lang="ja-JP" altLang="en-US" sz="1050" dirty="0">
                          <a:solidFill>
                            <a:schemeClr val="tx1"/>
                          </a:solidFill>
                          <a:latin typeface="Meiryo UI" panose="020B0604030504040204" pitchFamily="50" charset="-128"/>
                          <a:ea typeface="Meiryo UI" panose="020B0604030504040204" pitchFamily="50" charset="-128"/>
                        </a:rPr>
                        <a:t>口座情報登録システムから公的給付支給等口座情報（口座番号等）を取得して給付金の支給を行うフロー、給付金の申請において公的給付支給等口座の利用の意思を確認する機能等</a:t>
                      </a: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tcPr>
                </a:tc>
                <a:extLst>
                  <a:ext uri="{0D108BD9-81ED-4DB2-BD59-A6C34878D82A}">
                    <a16:rowId xmlns:a16="http://schemas.microsoft.com/office/drawing/2014/main" xmlns="" val="3258487235"/>
                  </a:ext>
                </a:extLst>
              </a:tr>
            </a:tbl>
          </a:graphicData>
        </a:graphic>
      </p:graphicFrame>
      <p:pic>
        <p:nvPicPr>
          <p:cNvPr id="29" name="図 28">
            <a:extLst>
              <a:ext uri="{FF2B5EF4-FFF2-40B4-BE49-F238E27FC236}">
                <a16:creationId xmlns:a16="http://schemas.microsoft.com/office/drawing/2014/main" xmlns="" id="{0A3B79E7-9697-4512-B5DD-77910CBE7329}"/>
              </a:ext>
            </a:extLst>
          </p:cNvPr>
          <p:cNvPicPr>
            <a:picLocks noChangeAspect="1"/>
          </p:cNvPicPr>
          <p:nvPr/>
        </p:nvPicPr>
        <p:blipFill>
          <a:blip r:embed="rId2"/>
          <a:stretch>
            <a:fillRect/>
          </a:stretch>
        </p:blipFill>
        <p:spPr>
          <a:xfrm>
            <a:off x="2142167" y="1736418"/>
            <a:ext cx="4790823" cy="2498072"/>
          </a:xfrm>
          <a:prstGeom prst="rect">
            <a:avLst/>
          </a:prstGeom>
        </p:spPr>
      </p:pic>
      <p:sp>
        <p:nvSpPr>
          <p:cNvPr id="30" name="吹き出し: 角を丸めた四角形 29">
            <a:extLst>
              <a:ext uri="{FF2B5EF4-FFF2-40B4-BE49-F238E27FC236}">
                <a16:creationId xmlns:a16="http://schemas.microsoft.com/office/drawing/2014/main" xmlns="" id="{846EE109-DCB7-47A9-B43D-D7E6CF20377D}"/>
              </a:ext>
            </a:extLst>
          </p:cNvPr>
          <p:cNvSpPr/>
          <p:nvPr/>
        </p:nvSpPr>
        <p:spPr>
          <a:xfrm>
            <a:off x="2726919" y="1316405"/>
            <a:ext cx="1884211" cy="394593"/>
          </a:xfrm>
          <a:prstGeom prst="wedgeRoundRectCallout">
            <a:avLst>
              <a:gd name="adj1" fmla="val -5576"/>
              <a:gd name="adj2" fmla="val 130591"/>
              <a:gd name="adj3" fmla="val 16667"/>
            </a:avLst>
          </a:prstGeom>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180975" marR="0" lvl="0" indent="-180975" defTabSz="914400" rtl="0" eaLnBrk="1" fontAlgn="auto" latinLnBrk="0" hangingPunct="1">
              <a:lnSpc>
                <a:spcPct val="100000"/>
              </a:lnSpc>
              <a:spcBef>
                <a:spcPts val="0"/>
              </a:spcBef>
              <a:spcAft>
                <a:spcPts val="0"/>
              </a:spcAft>
              <a:buClrTx/>
              <a:buSzTx/>
              <a:buFontTx/>
              <a:buNone/>
              <a:tabLst>
                <a:tab pos="88900" algn="l"/>
              </a:tabLst>
              <a:defRPr/>
            </a:pPr>
            <a:r>
              <a:rPr kumimoji="1" lang="ja-JP" altLang="en-US" sz="900" b="0" i="0" u="none" strike="noStrike" kern="1200" cap="none" spc="0" normalizeH="0" baseline="0" noProof="0" dirty="0">
                <a:ln>
                  <a:noFill/>
                </a:ln>
                <a:solidFill>
                  <a:sysClr val="windowText" lastClr="000000"/>
                </a:solidFill>
                <a:effectLst/>
                <a:uLnTx/>
                <a:uFillTx/>
                <a:latin typeface="Meiryo UI"/>
                <a:ea typeface="Meiryo UI"/>
                <a:cs typeface="+mn-cs"/>
              </a:rPr>
              <a:t>　</a:t>
            </a:r>
            <a:r>
              <a:rPr lang="en-US" altLang="ja-JP" sz="900" dirty="0">
                <a:solidFill>
                  <a:sysClr val="windowText" lastClr="000000"/>
                </a:solidFill>
                <a:latin typeface="Meiryo UI"/>
                <a:ea typeface="Meiryo UI"/>
              </a:rPr>
              <a:t>1.</a:t>
            </a:r>
            <a:r>
              <a:rPr kumimoji="1" lang="ja-JP" altLang="en-US" sz="900" b="0" i="0" u="none" strike="noStrike" kern="1200" cap="none" spc="0" normalizeH="0" baseline="0" noProof="0" dirty="0">
                <a:ln>
                  <a:noFill/>
                </a:ln>
                <a:solidFill>
                  <a:sysClr val="windowText" lastClr="000000"/>
                </a:solidFill>
                <a:effectLst/>
                <a:uLnTx/>
                <a:uFillTx/>
                <a:latin typeface="Meiryo UI"/>
                <a:ea typeface="Meiryo UI"/>
                <a:cs typeface="+mn-cs"/>
              </a:rPr>
              <a:t>マイナポータル・ぴったりサービスとの接続（オンライン申請）</a:t>
            </a:r>
            <a:endParaRPr kumimoji="1" lang="en-US" altLang="ja-JP" sz="900" b="0" i="0" u="none" strike="noStrike" kern="1200" cap="none" spc="0" normalizeH="0" baseline="0" noProof="0" dirty="0">
              <a:ln>
                <a:noFill/>
              </a:ln>
              <a:solidFill>
                <a:sysClr val="windowText" lastClr="000000"/>
              </a:solidFill>
              <a:effectLst/>
              <a:uLnTx/>
              <a:uFillTx/>
              <a:latin typeface="Meiryo UI"/>
              <a:ea typeface="Meiryo UI"/>
              <a:cs typeface="+mn-cs"/>
            </a:endParaRPr>
          </a:p>
        </p:txBody>
      </p:sp>
      <p:sp>
        <p:nvSpPr>
          <p:cNvPr id="31" name="吹き出し: 角を丸めた四角形 30">
            <a:extLst>
              <a:ext uri="{FF2B5EF4-FFF2-40B4-BE49-F238E27FC236}">
                <a16:creationId xmlns:a16="http://schemas.microsoft.com/office/drawing/2014/main" xmlns="" id="{5FA20CF0-67F9-4EB6-A109-CF101D0EEBBE}"/>
              </a:ext>
            </a:extLst>
          </p:cNvPr>
          <p:cNvSpPr/>
          <p:nvPr/>
        </p:nvSpPr>
        <p:spPr>
          <a:xfrm>
            <a:off x="4722907" y="1424456"/>
            <a:ext cx="2676242" cy="433370"/>
          </a:xfrm>
          <a:prstGeom prst="wedgeRoundRectCallout">
            <a:avLst>
              <a:gd name="adj1" fmla="val -33117"/>
              <a:gd name="adj2" fmla="val 138282"/>
              <a:gd name="adj3" fmla="val 16667"/>
            </a:avLst>
          </a:prstGeom>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180975" marR="0" lvl="0" indent="-180975" defTabSz="914400" rtl="0" eaLnBrk="1" fontAlgn="auto" latinLnBrk="0" hangingPunct="1">
              <a:lnSpc>
                <a:spcPct val="100000"/>
              </a:lnSpc>
              <a:spcBef>
                <a:spcPts val="0"/>
              </a:spcBef>
              <a:spcAft>
                <a:spcPts val="0"/>
              </a:spcAft>
              <a:buClrTx/>
              <a:buSzTx/>
              <a:buFontTx/>
              <a:buNone/>
              <a:tabLst>
                <a:tab pos="90488" algn="l"/>
              </a:tabLst>
              <a:defRPr/>
            </a:pPr>
            <a:r>
              <a:rPr lang="en-US" altLang="ja-JP" sz="900" dirty="0">
                <a:solidFill>
                  <a:sysClr val="windowText" lastClr="000000"/>
                </a:solidFill>
                <a:latin typeface="Meiryo UI"/>
                <a:ea typeface="Meiryo UI"/>
              </a:rPr>
              <a:t>2.</a:t>
            </a:r>
            <a:r>
              <a:rPr kumimoji="1" lang="ja-JP" altLang="en-US" sz="900" b="0" i="0" u="none" strike="noStrike" kern="1200" cap="none" spc="0" normalizeH="0" baseline="0" noProof="0" dirty="0">
                <a:ln>
                  <a:noFill/>
                </a:ln>
                <a:solidFill>
                  <a:sysClr val="windowText" lastClr="000000"/>
                </a:solidFill>
                <a:effectLst/>
                <a:uLnTx/>
                <a:uFillTx/>
                <a:latin typeface="Meiryo UI"/>
                <a:ea typeface="Meiryo UI"/>
                <a:cs typeface="+mn-cs"/>
              </a:rPr>
              <a:t>転出証明書情報</a:t>
            </a:r>
            <a:r>
              <a:rPr kumimoji="1" lang="ja-JP" altLang="en-US" sz="900" b="0" i="0" u="none" strike="noStrike" kern="1200" cap="none" spc="0" normalizeH="0" baseline="0" noProof="0" dirty="0">
                <a:ln>
                  <a:noFill/>
                </a:ln>
                <a:solidFill>
                  <a:schemeClr val="tx1"/>
                </a:solidFill>
                <a:effectLst/>
                <a:uLnTx/>
                <a:uFillTx/>
                <a:latin typeface="Meiryo UI"/>
                <a:ea typeface="Meiryo UI"/>
                <a:cs typeface="+mn-cs"/>
              </a:rPr>
              <a:t>等</a:t>
            </a:r>
            <a:r>
              <a:rPr kumimoji="1" lang="ja-JP" altLang="en-US" sz="900" b="0" i="0" u="none" strike="noStrike" kern="1200" cap="none" spc="0" normalizeH="0" baseline="0" noProof="0" dirty="0">
                <a:ln>
                  <a:noFill/>
                </a:ln>
                <a:solidFill>
                  <a:sysClr val="windowText" lastClr="000000"/>
                </a:solidFill>
                <a:effectLst/>
                <a:uLnTx/>
                <a:uFillTx/>
                <a:latin typeface="Meiryo UI"/>
                <a:ea typeface="Meiryo UI"/>
                <a:cs typeface="+mn-cs"/>
              </a:rPr>
              <a:t>の活用（引越しワンストップ）</a:t>
            </a:r>
            <a:endParaRPr kumimoji="1" lang="en-US" altLang="ja-JP" sz="900" b="0" i="0" u="none" strike="noStrike" kern="1200" cap="none" spc="0" normalizeH="0" baseline="0" noProof="0" dirty="0">
              <a:ln>
                <a:noFill/>
              </a:ln>
              <a:solidFill>
                <a:sysClr val="windowText" lastClr="000000"/>
              </a:solidFill>
              <a:effectLst/>
              <a:uLnTx/>
              <a:uFillTx/>
              <a:latin typeface="Meiryo UI"/>
              <a:ea typeface="Meiryo UI"/>
              <a:cs typeface="+mn-cs"/>
            </a:endParaRPr>
          </a:p>
          <a:p>
            <a:pPr marL="180975" marR="0" lvl="0" indent="-180975" defTabSz="914400" rtl="0" eaLnBrk="1" fontAlgn="auto" latinLnBrk="0" hangingPunct="1">
              <a:lnSpc>
                <a:spcPct val="100000"/>
              </a:lnSpc>
              <a:spcBef>
                <a:spcPts val="0"/>
              </a:spcBef>
              <a:spcAft>
                <a:spcPts val="0"/>
              </a:spcAft>
              <a:buClrTx/>
              <a:buSzTx/>
              <a:buFontTx/>
              <a:buNone/>
              <a:tabLst>
                <a:tab pos="90488" algn="l"/>
              </a:tabLst>
              <a:defRPr/>
            </a:pPr>
            <a:r>
              <a:rPr lang="en-US" altLang="ja-JP" sz="900" dirty="0">
                <a:solidFill>
                  <a:sysClr val="windowText" lastClr="000000"/>
                </a:solidFill>
                <a:latin typeface="Meiryo UI"/>
                <a:ea typeface="Meiryo UI"/>
              </a:rPr>
              <a:t>3.</a:t>
            </a:r>
            <a:r>
              <a:rPr kumimoji="1" lang="ja-JP" altLang="en-US" sz="900" b="0" i="0" u="none" strike="noStrike" kern="1200" cap="none" spc="0" normalizeH="0" baseline="0" noProof="0" dirty="0">
                <a:ln>
                  <a:noFill/>
                </a:ln>
                <a:solidFill>
                  <a:sysClr val="windowText" lastClr="000000"/>
                </a:solidFill>
                <a:effectLst/>
                <a:uLnTx/>
                <a:uFillTx/>
                <a:latin typeface="Meiryo UI"/>
                <a:ea typeface="Meiryo UI"/>
                <a:cs typeface="+mn-cs"/>
              </a:rPr>
              <a:t>ＤＶ等支援対象者に係る抑止情報の利用</a:t>
            </a:r>
            <a:endParaRPr kumimoji="1" lang="en-US" altLang="ja-JP" sz="900" b="0" i="0" u="none" strike="noStrike" kern="1200" cap="none" spc="0" normalizeH="0" baseline="0" noProof="0" dirty="0">
              <a:ln>
                <a:noFill/>
              </a:ln>
              <a:solidFill>
                <a:sysClr val="windowText" lastClr="000000"/>
              </a:solidFill>
              <a:effectLst/>
              <a:uLnTx/>
              <a:uFillTx/>
              <a:latin typeface="Meiryo UI"/>
              <a:ea typeface="Meiryo UI"/>
              <a:cs typeface="+mn-cs"/>
            </a:endParaRPr>
          </a:p>
        </p:txBody>
      </p:sp>
      <p:sp>
        <p:nvSpPr>
          <p:cNvPr id="32" name="吹き出し: 角を丸めた四角形 31">
            <a:extLst>
              <a:ext uri="{FF2B5EF4-FFF2-40B4-BE49-F238E27FC236}">
                <a16:creationId xmlns:a16="http://schemas.microsoft.com/office/drawing/2014/main" xmlns="" id="{2392BC68-2C0B-451D-9C68-951F1E48F27B}"/>
              </a:ext>
            </a:extLst>
          </p:cNvPr>
          <p:cNvSpPr/>
          <p:nvPr/>
        </p:nvSpPr>
        <p:spPr>
          <a:xfrm>
            <a:off x="1676008" y="2647774"/>
            <a:ext cx="2435893" cy="294829"/>
          </a:xfrm>
          <a:prstGeom prst="wedgeRoundRectCallout">
            <a:avLst>
              <a:gd name="adj1" fmla="val 34492"/>
              <a:gd name="adj2" fmla="val 180017"/>
              <a:gd name="adj3" fmla="val 16667"/>
            </a:avLst>
          </a:prstGeom>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180975" marR="0" lvl="0" indent="-180975" algn="l" defTabSz="914400" rtl="0" eaLnBrk="1" fontAlgn="auto" latinLnBrk="0" hangingPunct="1">
              <a:lnSpc>
                <a:spcPct val="100000"/>
              </a:lnSpc>
              <a:spcBef>
                <a:spcPts val="0"/>
              </a:spcBef>
              <a:spcAft>
                <a:spcPts val="0"/>
              </a:spcAft>
              <a:buClrTx/>
              <a:buSzTx/>
              <a:buFontTx/>
              <a:buNone/>
              <a:tabLst>
                <a:tab pos="90488" algn="l"/>
              </a:tabLst>
              <a:defRPr/>
            </a:pPr>
            <a:r>
              <a:rPr kumimoji="1" lang="ja-JP" altLang="en-US" sz="900" b="0" i="0" u="none" strike="noStrike" kern="1200" cap="none" spc="0" normalizeH="0" baseline="0" noProof="0" dirty="0">
                <a:ln>
                  <a:noFill/>
                </a:ln>
                <a:solidFill>
                  <a:sysClr val="windowText" lastClr="000000"/>
                </a:solidFill>
                <a:effectLst/>
                <a:uLnTx/>
                <a:uFillTx/>
                <a:latin typeface="Meiryo UI"/>
                <a:ea typeface="Meiryo UI"/>
                <a:cs typeface="+mn-cs"/>
              </a:rPr>
              <a:t>　</a:t>
            </a:r>
            <a:r>
              <a:rPr lang="en-US" altLang="ja-JP" sz="900" dirty="0">
                <a:solidFill>
                  <a:sysClr val="windowText" lastClr="000000"/>
                </a:solidFill>
                <a:latin typeface="Meiryo UI"/>
                <a:ea typeface="Meiryo UI"/>
              </a:rPr>
              <a:t>4.</a:t>
            </a:r>
            <a:r>
              <a:rPr kumimoji="1" lang="ja-JP" altLang="en-US" sz="900" b="0" i="0" u="none" strike="noStrike" kern="1200" cap="none" spc="0" normalizeH="0" baseline="0" noProof="0" dirty="0">
                <a:ln>
                  <a:noFill/>
                </a:ln>
                <a:solidFill>
                  <a:sysClr val="windowText" lastClr="000000"/>
                </a:solidFill>
                <a:effectLst/>
                <a:uLnTx/>
                <a:uFillTx/>
                <a:latin typeface="Meiryo UI"/>
                <a:ea typeface="Meiryo UI"/>
                <a:cs typeface="+mn-cs"/>
              </a:rPr>
              <a:t>公金給付支給等口座の登録情報の活用</a:t>
            </a:r>
            <a:endParaRPr kumimoji="1" lang="en-US" altLang="ja-JP" sz="900" b="0" i="0" u="none" strike="noStrike" kern="1200" cap="none" spc="0" normalizeH="0" baseline="0" noProof="0" dirty="0">
              <a:ln>
                <a:noFill/>
              </a:ln>
              <a:solidFill>
                <a:sysClr val="windowText" lastClr="000000"/>
              </a:solidFill>
              <a:effectLst/>
              <a:uLnTx/>
              <a:uFillTx/>
              <a:latin typeface="Meiryo UI"/>
              <a:ea typeface="Meiryo UI"/>
              <a:cs typeface="+mn-cs"/>
            </a:endParaRPr>
          </a:p>
        </p:txBody>
      </p:sp>
      <p:sp>
        <p:nvSpPr>
          <p:cNvPr id="11" name="スライド番号プレースホルダー 4">
            <a:extLst>
              <a:ext uri="{FF2B5EF4-FFF2-40B4-BE49-F238E27FC236}">
                <a16:creationId xmlns:a16="http://schemas.microsoft.com/office/drawing/2014/main" xmlns="" id="{3191A934-1526-41A3-9D93-60959330C645}"/>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2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37226935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xmlns="" id="{534FC213-9ED5-46A7-B1A0-ABE095E350C9}"/>
              </a:ext>
            </a:extLst>
          </p:cNvPr>
          <p:cNvPicPr>
            <a:picLocks noChangeAspect="1"/>
          </p:cNvPicPr>
          <p:nvPr/>
        </p:nvPicPr>
        <p:blipFill rotWithShape="1">
          <a:blip r:embed="rId2"/>
          <a:srcRect l="2651" t="26493" r="46145" b="52894"/>
          <a:stretch/>
        </p:blipFill>
        <p:spPr>
          <a:xfrm>
            <a:off x="1069852" y="5017147"/>
            <a:ext cx="7148213" cy="1564054"/>
          </a:xfrm>
          <a:prstGeom prst="rect">
            <a:avLst/>
          </a:prstGeom>
        </p:spPr>
      </p:pic>
      <p:cxnSp>
        <p:nvCxnSpPr>
          <p:cNvPr id="40" name="直線コネクタ 39">
            <a:extLst>
              <a:ext uri="{FF2B5EF4-FFF2-40B4-BE49-F238E27FC236}">
                <a16:creationId xmlns:a16="http://schemas.microsoft.com/office/drawing/2014/main" xmlns="" id="{D4556341-2768-4775-B05C-252C2E440FE1}"/>
              </a:ext>
            </a:extLst>
          </p:cNvPr>
          <p:cNvCxnSpPr/>
          <p:nvPr/>
        </p:nvCxnSpPr>
        <p:spPr>
          <a:xfrm>
            <a:off x="0" y="506114"/>
            <a:ext cx="914400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タイトル 1">
            <a:extLst>
              <a:ext uri="{FF2B5EF4-FFF2-40B4-BE49-F238E27FC236}">
                <a16:creationId xmlns:a16="http://schemas.microsoft.com/office/drawing/2014/main" xmlns="" id="{F47DB502-8EA9-46A0-BC4C-0959501B6623}"/>
              </a:ext>
            </a:extLst>
          </p:cNvPr>
          <p:cNvSpPr txBox="1">
            <a:spLocks/>
          </p:cNvSpPr>
          <p:nvPr/>
        </p:nvSpPr>
        <p:spPr>
          <a:xfrm>
            <a:off x="0" y="-27384"/>
            <a:ext cx="9144000" cy="56207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2000" dirty="0">
                <a:solidFill>
                  <a:prstClr val="black"/>
                </a:solidFill>
                <a:latin typeface="Meiryo UI" panose="020B0604030504040204" pitchFamily="50" charset="-128"/>
                <a:ea typeface="Meiryo UI" panose="020B0604030504040204" pitchFamily="50" charset="-128"/>
              </a:rPr>
              <a:t>２</a:t>
            </a:r>
            <a:r>
              <a:rPr kumimoji="1" lang="ja-JP" altLang="en-US"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j-cs"/>
              </a:rPr>
              <a:t>．マイナポータル・ぴったりサービスについて</a:t>
            </a:r>
            <a:endParaRPr lang="ja-JP" altLang="en-US" sz="2000" dirty="0">
              <a:latin typeface="Meiryo UI" panose="020B0604030504040204" pitchFamily="50" charset="-128"/>
              <a:ea typeface="Meiryo UI" panose="020B0604030504040204" pitchFamily="50" charset="-128"/>
            </a:endParaRPr>
          </a:p>
        </p:txBody>
      </p:sp>
      <p:cxnSp>
        <p:nvCxnSpPr>
          <p:cNvPr id="15" name="直線コネクタ 14">
            <a:extLst>
              <a:ext uri="{FF2B5EF4-FFF2-40B4-BE49-F238E27FC236}">
                <a16:creationId xmlns:a16="http://schemas.microsoft.com/office/drawing/2014/main" xmlns="" id="{809F6F65-1800-4083-8414-8DF9A7545F26}"/>
              </a:ext>
            </a:extLst>
          </p:cNvPr>
          <p:cNvCxnSpPr/>
          <p:nvPr/>
        </p:nvCxnSpPr>
        <p:spPr>
          <a:xfrm>
            <a:off x="-10454" y="506114"/>
            <a:ext cx="914400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6" name="Rectangle 5">
            <a:extLst>
              <a:ext uri="{FF2B5EF4-FFF2-40B4-BE49-F238E27FC236}">
                <a16:creationId xmlns:a16="http://schemas.microsoft.com/office/drawing/2014/main" xmlns="" id="{3F83D7F8-9175-46A1-A8D6-9992CEB36373}"/>
              </a:ext>
            </a:extLst>
          </p:cNvPr>
          <p:cNvSpPr txBox="1">
            <a:spLocks noChangeArrowheads="1"/>
          </p:cNvSpPr>
          <p:nvPr/>
        </p:nvSpPr>
        <p:spPr>
          <a:xfrm>
            <a:off x="68448" y="534690"/>
            <a:ext cx="8899525" cy="1177553"/>
          </a:xfrm>
          <a:prstGeom prst="rect">
            <a:avLst/>
          </a:prstGeom>
        </p:spPr>
        <p:txBody>
          <a:bodyPr tIns="90000" bIns="90000"/>
          <a:lstStyle>
            <a:defPPr>
              <a:defRPr lang="en-US"/>
            </a:defPPr>
            <a:lvl1pPr marL="182563" lvl="0" indent="-182563" eaLnBrk="1" hangingPunct="1">
              <a:lnSpc>
                <a:spcPct val="100000"/>
              </a:lnSpc>
              <a:spcBef>
                <a:spcPct val="20000"/>
              </a:spcBef>
              <a:buClr>
                <a:srgbClr val="002060"/>
              </a:buClr>
              <a:buFont typeface="Wingdings" pitchFamily="2" charset="2"/>
              <a:buNone/>
              <a:defRPr kumimoji="1" sz="1600" b="0" i="0" u="none" strike="noStrike" kern="0" cap="none" spc="0" normalizeH="0" baseline="0">
                <a:ln>
                  <a:noFill/>
                </a:ln>
                <a:effectLst/>
                <a:uLnTx/>
                <a:uFillTx/>
                <a:latin typeface="+mn-ea"/>
                <a:ea typeface="+mn-ea"/>
              </a:defRPr>
            </a:lvl1pPr>
            <a:lvl2pPr marL="742950" indent="-285750">
              <a:spcBef>
                <a:spcPct val="20000"/>
              </a:spcBef>
              <a:buClr>
                <a:srgbClr val="FFCC66"/>
              </a:buClr>
              <a:buFont typeface="Wingdings" pitchFamily="2" charset="2"/>
              <a:buChar char="n"/>
              <a:defRPr kumimoji="1">
                <a:latin typeface="+mn-lt"/>
                <a:ea typeface="+mn-ea"/>
              </a:defRPr>
            </a:lvl2pPr>
            <a:lvl3pPr marL="1143000" indent="-228600">
              <a:spcBef>
                <a:spcPct val="20000"/>
              </a:spcBef>
              <a:buClr>
                <a:srgbClr val="FFCC66"/>
              </a:buClr>
              <a:buFont typeface="Wingdings" pitchFamily="2" charset="2"/>
              <a:buChar char="n"/>
              <a:defRPr kumimoji="1">
                <a:latin typeface="+mn-lt"/>
                <a:ea typeface="+mn-ea"/>
              </a:defRPr>
            </a:lvl3pPr>
            <a:lvl4pPr marL="1600200" indent="-228600">
              <a:spcBef>
                <a:spcPct val="20000"/>
              </a:spcBef>
              <a:buClr>
                <a:srgbClr val="FFCC66"/>
              </a:buClr>
              <a:buFont typeface="Wingdings" pitchFamily="2" charset="2"/>
              <a:buChar char="n"/>
              <a:defRPr kumimoji="1">
                <a:latin typeface="+mn-lt"/>
                <a:ea typeface="+mn-ea"/>
              </a:defRPr>
            </a:lvl4pPr>
            <a:lvl5pPr marL="2057400" indent="-228600">
              <a:spcBef>
                <a:spcPct val="20000"/>
              </a:spcBef>
              <a:buClr>
                <a:srgbClr val="FFCC66"/>
              </a:buClr>
              <a:buFont typeface="Wingdings" pitchFamily="2" charset="2"/>
              <a:buChar char="n"/>
              <a:defRPr kumimoji="1">
                <a:latin typeface="+mn-lt"/>
                <a:ea typeface="+mn-ea"/>
              </a:defRPr>
            </a:lvl5pPr>
            <a:lvl6pPr marL="2514600" indent="-228600" fontAlgn="base">
              <a:spcBef>
                <a:spcPct val="20000"/>
              </a:spcBef>
              <a:spcAft>
                <a:spcPct val="0"/>
              </a:spcAft>
              <a:buClr>
                <a:srgbClr val="FFCC66"/>
              </a:buClr>
              <a:buFont typeface="Wingdings" pitchFamily="2" charset="2"/>
              <a:buChar char="n"/>
              <a:defRPr kumimoji="1">
                <a:latin typeface="+mn-lt"/>
                <a:ea typeface="+mn-ea"/>
              </a:defRPr>
            </a:lvl6pPr>
            <a:lvl7pPr marL="2971800" indent="-228600" fontAlgn="base">
              <a:spcBef>
                <a:spcPct val="20000"/>
              </a:spcBef>
              <a:spcAft>
                <a:spcPct val="0"/>
              </a:spcAft>
              <a:buClr>
                <a:srgbClr val="FFCC66"/>
              </a:buClr>
              <a:buFont typeface="Wingdings" pitchFamily="2" charset="2"/>
              <a:buChar char="n"/>
              <a:defRPr kumimoji="1">
                <a:latin typeface="+mn-lt"/>
                <a:ea typeface="+mn-ea"/>
              </a:defRPr>
            </a:lvl7pPr>
            <a:lvl8pPr marL="3429000" indent="-228600" fontAlgn="base">
              <a:spcBef>
                <a:spcPct val="20000"/>
              </a:spcBef>
              <a:spcAft>
                <a:spcPct val="0"/>
              </a:spcAft>
              <a:buClr>
                <a:srgbClr val="FFCC66"/>
              </a:buClr>
              <a:buFont typeface="Wingdings" pitchFamily="2" charset="2"/>
              <a:buChar char="n"/>
              <a:defRPr kumimoji="1">
                <a:latin typeface="+mn-lt"/>
                <a:ea typeface="+mn-ea"/>
              </a:defRPr>
            </a:lvl8pPr>
            <a:lvl9pPr marL="3886200" indent="-228600" fontAlgn="base">
              <a:spcBef>
                <a:spcPct val="20000"/>
              </a:spcBef>
              <a:spcAft>
                <a:spcPct val="0"/>
              </a:spcAft>
              <a:buClr>
                <a:srgbClr val="FFCC66"/>
              </a:buClr>
              <a:buFont typeface="Wingdings" pitchFamily="2" charset="2"/>
              <a:buChar char="n"/>
              <a:defRPr kumimoji="1">
                <a:latin typeface="+mn-lt"/>
                <a:ea typeface="+mn-ea"/>
              </a:defRPr>
            </a:lvl9pPr>
          </a:lstStyle>
          <a:p>
            <a:pPr marL="0" marR="0" lvl="0" indent="0" defTabSz="914400" rtl="0" eaLnBrk="1" fontAlgn="auto" latinLnBrk="0" hangingPunct="1">
              <a:lnSpc>
                <a:spcPct val="100000"/>
              </a:lnSpc>
              <a:spcBef>
                <a:spcPts val="0"/>
              </a:spcBef>
              <a:spcAft>
                <a:spcPts val="0"/>
              </a:spcAft>
              <a:buClrTx/>
              <a:buSzTx/>
              <a:buFontTx/>
              <a:buNone/>
              <a:tabLst/>
              <a:defRPr/>
            </a:pPr>
            <a:r>
              <a:rPr lang="ja-JP" altLang="en-US" sz="1400" dirty="0">
                <a:solidFill>
                  <a:prstClr val="black"/>
                </a:solidFill>
                <a:latin typeface="Meiryo UI" panose="020B0604030504040204" pitchFamily="50" charset="-128"/>
                <a:ea typeface="Meiryo UI" panose="020B0604030504040204" pitchFamily="50" charset="-128"/>
              </a:rPr>
              <a:t>　■マイナポータル・ぴったりサービスとの接続（オンライン申請）</a:t>
            </a:r>
            <a:endParaRPr lang="en-US" altLang="ja-JP" sz="1400" dirty="0">
              <a:solidFill>
                <a:prstClr val="black"/>
              </a:solidFill>
              <a:latin typeface="Meiryo UI" panose="020B0604030504040204" pitchFamily="50" charset="-128"/>
              <a:ea typeface="Meiryo UI" panose="020B0604030504040204" pitchFamily="50" charset="-128"/>
            </a:endParaRPr>
          </a:p>
          <a:p>
            <a:pPr lvl="0">
              <a:defRPr/>
            </a:pPr>
            <a:r>
              <a:rPr lang="ja-JP" altLang="en-US" sz="1400" dirty="0">
                <a:solidFill>
                  <a:prstClr val="black"/>
                </a:solidFill>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マイナポータル・ぴったりサービスとの接続に関する概要は以下のとおり（</a:t>
            </a:r>
            <a:r>
              <a:rPr lang="en-US" altLang="ja-JP" sz="1400" dirty="0">
                <a:latin typeface="Meiryo UI" panose="020B0604030504040204" pitchFamily="50" charset="-128"/>
                <a:ea typeface="Meiryo UI" panose="020B0604030504040204" pitchFamily="50" charset="-128"/>
              </a:rPr>
              <a:t>9</a:t>
            </a:r>
            <a:r>
              <a:rPr lang="ja-JP" altLang="en-US" sz="1400" dirty="0">
                <a:latin typeface="Meiryo UI" panose="020B0604030504040204" pitchFamily="50" charset="-128"/>
                <a:ea typeface="Meiryo UI" panose="020B0604030504040204" pitchFamily="50" charset="-128"/>
              </a:rPr>
              <a:t>月</a:t>
            </a:r>
            <a:r>
              <a:rPr lang="en-US" altLang="ja-JP" sz="1400" dirty="0">
                <a:latin typeface="Meiryo UI" panose="020B0604030504040204" pitchFamily="50" charset="-128"/>
                <a:ea typeface="Meiryo UI" panose="020B0604030504040204" pitchFamily="50" charset="-128"/>
              </a:rPr>
              <a:t>22</a:t>
            </a:r>
            <a:r>
              <a:rPr lang="ja-JP" altLang="en-US" sz="1400" dirty="0">
                <a:latin typeface="Meiryo UI" panose="020B0604030504040204" pitchFamily="50" charset="-128"/>
                <a:ea typeface="Meiryo UI" panose="020B0604030504040204" pitchFamily="50" charset="-128"/>
              </a:rPr>
              <a:t>日の関係府省会議から抜粋）。　　　 </a:t>
            </a:r>
            <a:endParaRPr lang="en-US" altLang="ja-JP" sz="1400" dirty="0">
              <a:latin typeface="Meiryo UI" panose="020B0604030504040204" pitchFamily="50" charset="-128"/>
              <a:ea typeface="Meiryo UI" panose="020B0604030504040204" pitchFamily="50" charset="-128"/>
            </a:endParaRPr>
          </a:p>
        </p:txBody>
      </p:sp>
      <p:pic>
        <p:nvPicPr>
          <p:cNvPr id="17" name="図 16">
            <a:extLst>
              <a:ext uri="{FF2B5EF4-FFF2-40B4-BE49-F238E27FC236}">
                <a16:creationId xmlns:a16="http://schemas.microsoft.com/office/drawing/2014/main" xmlns="" id="{27AAABDE-E33C-4C78-90EB-7BDACE8A0BAB}"/>
              </a:ext>
            </a:extLst>
          </p:cNvPr>
          <p:cNvPicPr>
            <a:picLocks noChangeAspect="1"/>
          </p:cNvPicPr>
          <p:nvPr/>
        </p:nvPicPr>
        <p:blipFill rotWithShape="1">
          <a:blip r:embed="rId3"/>
          <a:srcRect l="15281" t="46006" r="32334" b="36386"/>
          <a:stretch/>
        </p:blipFill>
        <p:spPr>
          <a:xfrm>
            <a:off x="1571655" y="1272765"/>
            <a:ext cx="5184576" cy="936105"/>
          </a:xfrm>
          <a:prstGeom prst="rect">
            <a:avLst/>
          </a:prstGeom>
        </p:spPr>
      </p:pic>
      <p:sp>
        <p:nvSpPr>
          <p:cNvPr id="18" name="Rectangle 5">
            <a:extLst>
              <a:ext uri="{FF2B5EF4-FFF2-40B4-BE49-F238E27FC236}">
                <a16:creationId xmlns:a16="http://schemas.microsoft.com/office/drawing/2014/main" xmlns="" id="{96832F0B-EEAC-43D7-BF81-CD510B2E3A75}"/>
              </a:ext>
            </a:extLst>
          </p:cNvPr>
          <p:cNvSpPr txBox="1">
            <a:spLocks noChangeArrowheads="1"/>
          </p:cNvSpPr>
          <p:nvPr/>
        </p:nvSpPr>
        <p:spPr>
          <a:xfrm>
            <a:off x="68448" y="2224119"/>
            <a:ext cx="8899525" cy="634895"/>
          </a:xfrm>
          <a:prstGeom prst="rect">
            <a:avLst/>
          </a:prstGeom>
        </p:spPr>
        <p:txBody>
          <a:bodyPr tIns="90000" bIns="90000"/>
          <a:lstStyle>
            <a:defPPr>
              <a:defRPr lang="en-US"/>
            </a:defPPr>
            <a:lvl1pPr marL="182563" lvl="0" indent="-182563" eaLnBrk="1" hangingPunct="1">
              <a:lnSpc>
                <a:spcPct val="100000"/>
              </a:lnSpc>
              <a:spcBef>
                <a:spcPct val="20000"/>
              </a:spcBef>
              <a:buClr>
                <a:srgbClr val="002060"/>
              </a:buClr>
              <a:buFont typeface="Wingdings" pitchFamily="2" charset="2"/>
              <a:buNone/>
              <a:defRPr kumimoji="1" sz="1600" b="0" i="0" u="none" strike="noStrike" kern="0" cap="none" spc="0" normalizeH="0" baseline="0">
                <a:ln>
                  <a:noFill/>
                </a:ln>
                <a:effectLst/>
                <a:uLnTx/>
                <a:uFillTx/>
                <a:latin typeface="+mn-ea"/>
                <a:ea typeface="+mn-ea"/>
              </a:defRPr>
            </a:lvl1pPr>
            <a:lvl2pPr marL="742950" indent="-285750">
              <a:spcBef>
                <a:spcPct val="20000"/>
              </a:spcBef>
              <a:buClr>
                <a:srgbClr val="FFCC66"/>
              </a:buClr>
              <a:buFont typeface="Wingdings" pitchFamily="2" charset="2"/>
              <a:buChar char="n"/>
              <a:defRPr kumimoji="1">
                <a:latin typeface="+mn-lt"/>
                <a:ea typeface="+mn-ea"/>
              </a:defRPr>
            </a:lvl2pPr>
            <a:lvl3pPr marL="1143000" indent="-228600">
              <a:spcBef>
                <a:spcPct val="20000"/>
              </a:spcBef>
              <a:buClr>
                <a:srgbClr val="FFCC66"/>
              </a:buClr>
              <a:buFont typeface="Wingdings" pitchFamily="2" charset="2"/>
              <a:buChar char="n"/>
              <a:defRPr kumimoji="1">
                <a:latin typeface="+mn-lt"/>
                <a:ea typeface="+mn-ea"/>
              </a:defRPr>
            </a:lvl3pPr>
            <a:lvl4pPr marL="1600200" indent="-228600">
              <a:spcBef>
                <a:spcPct val="20000"/>
              </a:spcBef>
              <a:buClr>
                <a:srgbClr val="FFCC66"/>
              </a:buClr>
              <a:buFont typeface="Wingdings" pitchFamily="2" charset="2"/>
              <a:buChar char="n"/>
              <a:defRPr kumimoji="1">
                <a:latin typeface="+mn-lt"/>
                <a:ea typeface="+mn-ea"/>
              </a:defRPr>
            </a:lvl4pPr>
            <a:lvl5pPr marL="2057400" indent="-228600">
              <a:spcBef>
                <a:spcPct val="20000"/>
              </a:spcBef>
              <a:buClr>
                <a:srgbClr val="FFCC66"/>
              </a:buClr>
              <a:buFont typeface="Wingdings" pitchFamily="2" charset="2"/>
              <a:buChar char="n"/>
              <a:defRPr kumimoji="1">
                <a:latin typeface="+mn-lt"/>
                <a:ea typeface="+mn-ea"/>
              </a:defRPr>
            </a:lvl5pPr>
            <a:lvl6pPr marL="2514600" indent="-228600" fontAlgn="base">
              <a:spcBef>
                <a:spcPct val="20000"/>
              </a:spcBef>
              <a:spcAft>
                <a:spcPct val="0"/>
              </a:spcAft>
              <a:buClr>
                <a:srgbClr val="FFCC66"/>
              </a:buClr>
              <a:buFont typeface="Wingdings" pitchFamily="2" charset="2"/>
              <a:buChar char="n"/>
              <a:defRPr kumimoji="1">
                <a:latin typeface="+mn-lt"/>
                <a:ea typeface="+mn-ea"/>
              </a:defRPr>
            </a:lvl6pPr>
            <a:lvl7pPr marL="2971800" indent="-228600" fontAlgn="base">
              <a:spcBef>
                <a:spcPct val="20000"/>
              </a:spcBef>
              <a:spcAft>
                <a:spcPct val="0"/>
              </a:spcAft>
              <a:buClr>
                <a:srgbClr val="FFCC66"/>
              </a:buClr>
              <a:buFont typeface="Wingdings" pitchFamily="2" charset="2"/>
              <a:buChar char="n"/>
              <a:defRPr kumimoji="1">
                <a:latin typeface="+mn-lt"/>
                <a:ea typeface="+mn-ea"/>
              </a:defRPr>
            </a:lvl7pPr>
            <a:lvl8pPr marL="3429000" indent="-228600" fontAlgn="base">
              <a:spcBef>
                <a:spcPct val="20000"/>
              </a:spcBef>
              <a:spcAft>
                <a:spcPct val="0"/>
              </a:spcAft>
              <a:buClr>
                <a:srgbClr val="FFCC66"/>
              </a:buClr>
              <a:buFont typeface="Wingdings" pitchFamily="2" charset="2"/>
              <a:buChar char="n"/>
              <a:defRPr kumimoji="1">
                <a:latin typeface="+mn-lt"/>
                <a:ea typeface="+mn-ea"/>
              </a:defRPr>
            </a:lvl8pPr>
            <a:lvl9pPr marL="3886200" indent="-228600" fontAlgn="base">
              <a:spcBef>
                <a:spcPct val="20000"/>
              </a:spcBef>
              <a:spcAft>
                <a:spcPct val="0"/>
              </a:spcAft>
              <a:buClr>
                <a:srgbClr val="FFCC66"/>
              </a:buClr>
              <a:buFont typeface="Wingdings" pitchFamily="2" charset="2"/>
              <a:buChar char="n"/>
              <a:defRPr kumimoji="1">
                <a:latin typeface="+mn-lt"/>
                <a:ea typeface="+mn-ea"/>
              </a:defRPr>
            </a:lvl9pPr>
          </a:lstStyle>
          <a:p>
            <a:pPr marL="182563" marR="0" lvl="0" indent="-182563" defTabSz="914400" rtl="0" eaLnBrk="1" fontAlgn="auto" latinLnBrk="0" hangingPunct="1">
              <a:lnSpc>
                <a:spcPct val="100000"/>
              </a:lnSpc>
              <a:spcBef>
                <a:spcPct val="20000"/>
              </a:spcBef>
              <a:spcAft>
                <a:spcPts val="0"/>
              </a:spcAft>
              <a:buClr>
                <a:srgbClr val="002060"/>
              </a:buClr>
              <a:buSzTx/>
              <a:buFont typeface="Wingdings" pitchFamily="2" charset="2"/>
              <a:buNone/>
              <a:tabLst/>
              <a:defRPr/>
            </a:pPr>
            <a:r>
              <a:rPr lang="ja-JP" altLang="en-US" sz="1400" dirty="0">
                <a:solidFill>
                  <a:prstClr val="black"/>
                </a:solidFill>
                <a:latin typeface="Meiryo UI" panose="020B0604030504040204" pitchFamily="50" charset="-128"/>
                <a:ea typeface="Meiryo UI" panose="020B0604030504040204" pitchFamily="50" charset="-128"/>
              </a:rPr>
              <a:t>　国保</a:t>
            </a:r>
            <a:r>
              <a:rPr lang="ja-JP" altLang="en-US" sz="1400" dirty="0">
                <a:latin typeface="Meiryo UI" panose="020B0604030504040204" pitchFamily="50" charset="-128"/>
                <a:ea typeface="Meiryo UI" panose="020B0604030504040204" pitchFamily="50" charset="-128"/>
              </a:rPr>
              <a:t>の標準仕様書に対し、マイナポータル・ぴったりサービスとの接続に係る機能を反映するにあたり、まずは対象となる</a:t>
            </a:r>
            <a:endParaRPr lang="en-US" altLang="ja-JP" sz="1400" dirty="0">
              <a:latin typeface="Meiryo UI" panose="020B0604030504040204" pitchFamily="50" charset="-128"/>
              <a:ea typeface="Meiryo UI" panose="020B0604030504040204" pitchFamily="50" charset="-128"/>
            </a:endParaRPr>
          </a:p>
          <a:p>
            <a:pPr marL="182563" marR="0" lvl="0" indent="-182563" defTabSz="914400" rtl="0" eaLnBrk="1" fontAlgn="auto" latinLnBrk="0" hangingPunct="1">
              <a:lnSpc>
                <a:spcPct val="100000"/>
              </a:lnSpc>
              <a:spcBef>
                <a:spcPct val="20000"/>
              </a:spcBef>
              <a:spcAft>
                <a:spcPts val="0"/>
              </a:spcAft>
              <a:buClr>
                <a:srgbClr val="002060"/>
              </a:buClr>
              <a:buSzTx/>
              <a:buFont typeface="Wingdings" pitchFamily="2" charset="2"/>
              <a:buNone/>
              <a:tabLst/>
              <a:defRPr/>
            </a:pPr>
            <a:r>
              <a:rPr lang="ja-JP" altLang="en-US" sz="1400" dirty="0">
                <a:solidFill>
                  <a:prstClr val="black"/>
                </a:solidFill>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手続きの整理が必要になると考えており、事務局側で洗い出しを行ったものを、別添③</a:t>
            </a:r>
            <a:r>
              <a:rPr lang="en-US" altLang="ja-JP" sz="1400" dirty="0">
                <a:latin typeface="Meiryo UI" panose="020B0604030504040204" pitchFamily="50" charset="-128"/>
                <a:ea typeface="Meiryo UI" panose="020B0604030504040204" pitchFamily="50" charset="-128"/>
              </a:rPr>
              <a:t>-2</a:t>
            </a:r>
            <a:r>
              <a:rPr lang="ja-JP" altLang="en-US" sz="1400" dirty="0">
                <a:latin typeface="Meiryo UI" panose="020B0604030504040204" pitchFamily="50" charset="-128"/>
                <a:ea typeface="Meiryo UI" panose="020B0604030504040204" pitchFamily="50" charset="-128"/>
              </a:rPr>
              <a:t>「手続き対象候補一覧」に纏めて</a:t>
            </a:r>
            <a:endParaRPr lang="en-US" altLang="ja-JP" sz="1400" dirty="0">
              <a:latin typeface="Meiryo UI" panose="020B0604030504040204" pitchFamily="50" charset="-128"/>
              <a:ea typeface="Meiryo UI" panose="020B0604030504040204" pitchFamily="50" charset="-128"/>
            </a:endParaRPr>
          </a:p>
          <a:p>
            <a:pPr marL="182563" marR="0" lvl="0" indent="-182563" defTabSz="914400" rtl="0" eaLnBrk="1" fontAlgn="auto" latinLnBrk="0" hangingPunct="1">
              <a:lnSpc>
                <a:spcPct val="100000"/>
              </a:lnSpc>
              <a:spcBef>
                <a:spcPct val="20000"/>
              </a:spcBef>
              <a:spcAft>
                <a:spcPts val="0"/>
              </a:spcAft>
              <a:buClr>
                <a:srgbClr val="002060"/>
              </a:buClr>
              <a:buSzTx/>
              <a:buFont typeface="Wingdings" pitchFamily="2" charset="2"/>
              <a:buNone/>
              <a:tabLst/>
              <a:defRPr/>
            </a:pPr>
            <a:r>
              <a:rPr lang="ja-JP" altLang="en-US" sz="1400" dirty="0">
                <a:latin typeface="Meiryo UI" panose="020B0604030504040204" pitchFamily="50" charset="-128"/>
                <a:ea typeface="Meiryo UI" panose="020B0604030504040204" pitchFamily="50" charset="-128"/>
              </a:rPr>
              <a:t>  いる。</a:t>
            </a:r>
            <a:endParaRPr lang="en-US" altLang="ja-JP" sz="1400" dirty="0">
              <a:latin typeface="Meiryo UI" panose="020B0604030504040204" pitchFamily="50" charset="-128"/>
              <a:ea typeface="Meiryo UI" panose="020B0604030504040204" pitchFamily="50" charset="-128"/>
            </a:endParaRPr>
          </a:p>
          <a:p>
            <a:pPr marL="0" marR="0" lvl="0" indent="0" defTabSz="914400" rtl="0" eaLnBrk="1" fontAlgn="auto" latinLnBrk="0" hangingPunct="1">
              <a:lnSpc>
                <a:spcPct val="100000"/>
              </a:lnSpc>
              <a:spcBef>
                <a:spcPts val="0"/>
              </a:spcBef>
              <a:spcAft>
                <a:spcPts val="0"/>
              </a:spcAft>
              <a:buClrTx/>
              <a:buSzTx/>
              <a:buFontTx/>
              <a:buNone/>
              <a:tabLst/>
              <a:defRPr/>
            </a:pPr>
            <a:endParaRPr lang="en-US" altLang="ja-JP" sz="1400" dirty="0">
              <a:solidFill>
                <a:prstClr val="black"/>
              </a:solidFill>
              <a:latin typeface="Meiryo UI" panose="020B0604030504040204" pitchFamily="50" charset="-128"/>
              <a:ea typeface="Meiryo UI" panose="020B0604030504040204" pitchFamily="50" charset="-128"/>
            </a:endParaRPr>
          </a:p>
          <a:p>
            <a:pPr marL="0" marR="0" lvl="0" indent="0" defTabSz="914400" rtl="0" eaLnBrk="1" fontAlgn="auto" latinLnBrk="0" hangingPunct="1">
              <a:lnSpc>
                <a:spcPct val="100000"/>
              </a:lnSpc>
              <a:spcBef>
                <a:spcPts val="0"/>
              </a:spcBef>
              <a:spcAft>
                <a:spcPts val="0"/>
              </a:spcAft>
              <a:buClrTx/>
              <a:buSzTx/>
              <a:buFontTx/>
              <a:buNone/>
              <a:tabLst/>
              <a:defRPr/>
            </a:pPr>
            <a:r>
              <a:rPr lang="ja-JP" altLang="en-US" sz="1400" dirty="0">
                <a:solidFill>
                  <a:prstClr val="black"/>
                </a:solidFill>
                <a:latin typeface="Meiryo UI" panose="020B0604030504040204" pitchFamily="50" charset="-128"/>
                <a:ea typeface="Meiryo UI" panose="020B0604030504040204" pitchFamily="50" charset="-128"/>
              </a:rPr>
              <a:t>　■別添③</a:t>
            </a:r>
            <a:r>
              <a:rPr lang="en-US" altLang="ja-JP" sz="1400" dirty="0">
                <a:solidFill>
                  <a:prstClr val="black"/>
                </a:solidFill>
                <a:latin typeface="Meiryo UI" panose="020B0604030504040204" pitchFamily="50" charset="-128"/>
                <a:ea typeface="Meiryo UI" panose="020B0604030504040204" pitchFamily="50" charset="-128"/>
              </a:rPr>
              <a:t>-2</a:t>
            </a:r>
            <a:r>
              <a:rPr lang="ja-JP" altLang="en-US" sz="1400" dirty="0">
                <a:solidFill>
                  <a:prstClr val="black"/>
                </a:solidFill>
                <a:latin typeface="Meiryo UI" panose="020B0604030504040204" pitchFamily="50" charset="-128"/>
                <a:ea typeface="Meiryo UI" panose="020B0604030504040204" pitchFamily="50" charset="-128"/>
              </a:rPr>
              <a:t>「手続き対象候補一覧」の見方</a:t>
            </a:r>
            <a:endParaRPr lang="en-US" altLang="ja-JP" sz="1400" dirty="0">
              <a:solidFill>
                <a:prstClr val="black"/>
              </a:solidFill>
              <a:latin typeface="Meiryo UI" panose="020B0604030504040204" pitchFamily="50" charset="-128"/>
              <a:ea typeface="Meiryo UI" panose="020B0604030504040204" pitchFamily="50" charset="-128"/>
            </a:endParaRPr>
          </a:p>
          <a:p>
            <a:pPr marL="0" marR="0" lvl="0" indent="0" defTabSz="914400" rtl="0" eaLnBrk="1" fontAlgn="auto" latinLnBrk="0" hangingPunct="1">
              <a:lnSpc>
                <a:spcPct val="100000"/>
              </a:lnSpc>
              <a:spcBef>
                <a:spcPts val="0"/>
              </a:spcBef>
              <a:spcAft>
                <a:spcPts val="0"/>
              </a:spcAft>
              <a:buClrTx/>
              <a:buSzTx/>
              <a:buFontTx/>
              <a:buNone/>
              <a:tabLst/>
              <a:defRPr/>
            </a:pPr>
            <a:r>
              <a:rPr lang="ja-JP" altLang="en-US" sz="1400" dirty="0">
                <a:solidFill>
                  <a:prstClr val="black"/>
                </a:solidFill>
                <a:latin typeface="Meiryo UI" panose="020B0604030504040204" pitchFamily="50" charset="-128"/>
                <a:ea typeface="Meiryo UI" panose="020B0604030504040204" pitchFamily="50" charset="-128"/>
              </a:rPr>
              <a:t>　　　各項目の内容は以下のとおり。</a:t>
            </a:r>
            <a:endParaRPr lang="en-US" altLang="ja-JP" sz="1400" dirty="0">
              <a:latin typeface="Meiryo UI" panose="020B0604030504040204" pitchFamily="50" charset="-128"/>
              <a:ea typeface="Meiryo UI" panose="020B0604030504040204" pitchFamily="50" charset="-128"/>
            </a:endParaRPr>
          </a:p>
        </p:txBody>
      </p:sp>
      <p:sp>
        <p:nvSpPr>
          <p:cNvPr id="22" name="右中かっこ 21">
            <a:extLst>
              <a:ext uri="{FF2B5EF4-FFF2-40B4-BE49-F238E27FC236}">
                <a16:creationId xmlns:a16="http://schemas.microsoft.com/office/drawing/2014/main" xmlns="" id="{1A4D6DCA-D3FB-4D2D-973F-BBA71FCE0284}"/>
              </a:ext>
            </a:extLst>
          </p:cNvPr>
          <p:cNvSpPr/>
          <p:nvPr/>
        </p:nvSpPr>
        <p:spPr>
          <a:xfrm rot="16200000">
            <a:off x="2199672" y="3995923"/>
            <a:ext cx="321254" cy="1771649"/>
          </a:xfrm>
          <a:prstGeom prst="rightBrace">
            <a:avLst/>
          </a:prstGeom>
          <a:ln w="22225">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3" name="Rectangle 5">
            <a:extLst>
              <a:ext uri="{FF2B5EF4-FFF2-40B4-BE49-F238E27FC236}">
                <a16:creationId xmlns:a16="http://schemas.microsoft.com/office/drawing/2014/main" xmlns="" id="{03504438-21BB-433D-8ECB-E5E52000A91F}"/>
              </a:ext>
            </a:extLst>
          </p:cNvPr>
          <p:cNvSpPr txBox="1">
            <a:spLocks noChangeArrowheads="1"/>
          </p:cNvSpPr>
          <p:nvPr/>
        </p:nvSpPr>
        <p:spPr>
          <a:xfrm>
            <a:off x="1223316" y="4296319"/>
            <a:ext cx="1993557" cy="351826"/>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177800" lvl="0" indent="-177800" eaLnBrk="1" hangingPunct="1">
              <a:buClr>
                <a:srgbClr val="002060"/>
              </a:buClr>
              <a:buNone/>
              <a:defRPr/>
            </a:pPr>
            <a:endParaRPr lang="en-US" altLang="ja-JP" sz="1000" kern="0" dirty="0">
              <a:latin typeface="Meiryo UI" panose="020B0604030504040204" pitchFamily="50" charset="-128"/>
              <a:ea typeface="Meiryo UI" panose="020B0604030504040204" pitchFamily="50" charset="-128"/>
            </a:endParaRPr>
          </a:p>
        </p:txBody>
      </p:sp>
      <p:sp>
        <p:nvSpPr>
          <p:cNvPr id="24" name="右中かっこ 23">
            <a:extLst>
              <a:ext uri="{FF2B5EF4-FFF2-40B4-BE49-F238E27FC236}">
                <a16:creationId xmlns:a16="http://schemas.microsoft.com/office/drawing/2014/main" xmlns="" id="{6FAAD84E-95CE-434A-8DBB-5A8AC9B04655}"/>
              </a:ext>
            </a:extLst>
          </p:cNvPr>
          <p:cNvSpPr/>
          <p:nvPr/>
        </p:nvSpPr>
        <p:spPr>
          <a:xfrm rot="16200000">
            <a:off x="6281906" y="3137960"/>
            <a:ext cx="340664" cy="3463292"/>
          </a:xfrm>
          <a:prstGeom prst="rightBrace">
            <a:avLst/>
          </a:prstGeom>
          <a:ln w="22225">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5" name="右中かっこ 24">
            <a:extLst>
              <a:ext uri="{FF2B5EF4-FFF2-40B4-BE49-F238E27FC236}">
                <a16:creationId xmlns:a16="http://schemas.microsoft.com/office/drawing/2014/main" xmlns="" id="{D1383DAF-2D6A-48D3-A746-2E8C5B507F66}"/>
              </a:ext>
            </a:extLst>
          </p:cNvPr>
          <p:cNvSpPr/>
          <p:nvPr/>
        </p:nvSpPr>
        <p:spPr>
          <a:xfrm rot="16200000">
            <a:off x="3813026" y="4134811"/>
            <a:ext cx="340663" cy="1474464"/>
          </a:xfrm>
          <a:prstGeom prst="rightBrace">
            <a:avLst/>
          </a:prstGeom>
          <a:ln w="22225">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6" name="Rectangle 5">
            <a:extLst>
              <a:ext uri="{FF2B5EF4-FFF2-40B4-BE49-F238E27FC236}">
                <a16:creationId xmlns:a16="http://schemas.microsoft.com/office/drawing/2014/main" xmlns="" id="{F08BFDD6-1F2E-46FC-A7BD-9506DD78EEF5}"/>
              </a:ext>
            </a:extLst>
          </p:cNvPr>
          <p:cNvSpPr txBox="1">
            <a:spLocks noChangeArrowheads="1"/>
          </p:cNvSpPr>
          <p:nvPr/>
        </p:nvSpPr>
        <p:spPr>
          <a:xfrm>
            <a:off x="3047996" y="4357935"/>
            <a:ext cx="1709353" cy="351826"/>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177800" lvl="0" indent="-177800" eaLnBrk="1" hangingPunct="1">
              <a:buClr>
                <a:srgbClr val="002060"/>
              </a:buClr>
              <a:buNone/>
              <a:defRPr/>
            </a:pPr>
            <a:endParaRPr lang="en-US" altLang="ja-JP" sz="1000" kern="0" dirty="0">
              <a:latin typeface="Meiryo UI" panose="020B0604030504040204" pitchFamily="50" charset="-128"/>
              <a:ea typeface="Meiryo UI" panose="020B0604030504040204" pitchFamily="50" charset="-128"/>
            </a:endParaRPr>
          </a:p>
        </p:txBody>
      </p:sp>
      <p:sp>
        <p:nvSpPr>
          <p:cNvPr id="27" name="吹き出し: 角を丸めた四角形 26">
            <a:extLst>
              <a:ext uri="{FF2B5EF4-FFF2-40B4-BE49-F238E27FC236}">
                <a16:creationId xmlns:a16="http://schemas.microsoft.com/office/drawing/2014/main" xmlns="" id="{EB4C719E-85BA-4FFA-B06A-231AF48E135D}"/>
              </a:ext>
            </a:extLst>
          </p:cNvPr>
          <p:cNvSpPr/>
          <p:nvPr/>
        </p:nvSpPr>
        <p:spPr>
          <a:xfrm>
            <a:off x="649552" y="3696211"/>
            <a:ext cx="2134187" cy="977160"/>
          </a:xfrm>
          <a:prstGeom prst="wedgeRoundRectCallout">
            <a:avLst>
              <a:gd name="adj1" fmla="val 32821"/>
              <a:gd name="adj2" fmla="val 63416"/>
              <a:gd name="adj3" fmla="val 16667"/>
            </a:avLst>
          </a:prstGeom>
          <a:ln>
            <a:solidFill>
              <a:srgbClr val="0070C0"/>
            </a:solidFill>
          </a:ln>
        </p:spPr>
        <p:style>
          <a:lnRef idx="2">
            <a:schemeClr val="accent2"/>
          </a:lnRef>
          <a:fillRef idx="1">
            <a:schemeClr val="lt1"/>
          </a:fillRef>
          <a:effectRef idx="0">
            <a:schemeClr val="accent2"/>
          </a:effectRef>
          <a:fontRef idx="minor">
            <a:schemeClr val="dk1"/>
          </a:fontRef>
        </p:style>
        <p:txBody>
          <a:bodyPr rtlCol="0" anchor="ctr" anchorCtr="0"/>
          <a:lstStyle/>
          <a:p>
            <a:pPr marL="177800" lvl="0" indent="-177800" eaLnBrk="1" hangingPunct="1">
              <a:buClr>
                <a:srgbClr val="002060"/>
              </a:buClr>
              <a:buNone/>
              <a:defRPr/>
            </a:pPr>
            <a:r>
              <a:rPr lang="ja-JP" altLang="en-US" sz="1000" kern="0" dirty="0">
                <a:solidFill>
                  <a:schemeClr val="tx1"/>
                </a:solidFill>
                <a:latin typeface="Meiryo UI" panose="020B0604030504040204" pitchFamily="50" charset="-128"/>
                <a:ea typeface="Meiryo UI" panose="020B0604030504040204" pitchFamily="50" charset="-128"/>
              </a:rPr>
              <a:t>標準仕様書（案）の「（別紙２）</a:t>
            </a:r>
            <a:endParaRPr lang="en-US" altLang="ja-JP" sz="1000" kern="0" dirty="0">
              <a:solidFill>
                <a:schemeClr val="tx1"/>
              </a:solidFill>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r>
              <a:rPr lang="ja-JP" altLang="en-US" sz="1000" kern="0" dirty="0">
                <a:solidFill>
                  <a:schemeClr val="tx1"/>
                </a:solidFill>
                <a:latin typeface="Meiryo UI" panose="020B0604030504040204" pitchFamily="50" charset="-128"/>
                <a:ea typeface="Meiryo UI" panose="020B0604030504040204" pitchFamily="50" charset="-128"/>
              </a:rPr>
              <a:t>国保</a:t>
            </a:r>
            <a:r>
              <a:rPr lang="en-US" altLang="ja-JP" sz="1000" kern="0" dirty="0">
                <a:solidFill>
                  <a:schemeClr val="tx1"/>
                </a:solidFill>
                <a:latin typeface="Meiryo UI" panose="020B0604030504040204" pitchFamily="50" charset="-128"/>
                <a:ea typeface="Meiryo UI" panose="020B0604030504040204" pitchFamily="50" charset="-128"/>
              </a:rPr>
              <a:t>_</a:t>
            </a:r>
            <a:r>
              <a:rPr lang="ja-JP" altLang="en-US" sz="1000" kern="0" dirty="0">
                <a:solidFill>
                  <a:schemeClr val="tx1"/>
                </a:solidFill>
                <a:latin typeface="Meiryo UI" panose="020B0604030504040204" pitchFamily="50" charset="-128"/>
                <a:ea typeface="Meiryo UI" panose="020B0604030504040204" pitchFamily="50" charset="-128"/>
              </a:rPr>
              <a:t>機能・帳票要件」を基に、ぴっ</a:t>
            </a:r>
            <a:endParaRPr lang="en-US" altLang="ja-JP" sz="1000" kern="0" dirty="0">
              <a:solidFill>
                <a:schemeClr val="tx1"/>
              </a:solidFill>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r>
              <a:rPr lang="ja-JP" altLang="en-US" sz="1000" kern="0" dirty="0">
                <a:solidFill>
                  <a:schemeClr val="tx1"/>
                </a:solidFill>
                <a:latin typeface="Meiryo UI" panose="020B0604030504040204" pitchFamily="50" charset="-128"/>
                <a:ea typeface="Meiryo UI" panose="020B0604030504040204" pitchFamily="50" charset="-128"/>
              </a:rPr>
              <a:t>たりサービスとして事務局が必要と想</a:t>
            </a:r>
            <a:endParaRPr lang="en-US" altLang="ja-JP" sz="1000" kern="0" dirty="0">
              <a:solidFill>
                <a:schemeClr val="tx1"/>
              </a:solidFill>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r>
              <a:rPr lang="ja-JP" altLang="en-US" sz="1000" kern="0" dirty="0">
                <a:solidFill>
                  <a:schemeClr val="tx1"/>
                </a:solidFill>
                <a:latin typeface="Meiryo UI" panose="020B0604030504040204" pitchFamily="50" charset="-128"/>
                <a:ea typeface="Meiryo UI" panose="020B0604030504040204" pitchFamily="50" charset="-128"/>
              </a:rPr>
              <a:t>定される事務処理を機能</a:t>
            </a:r>
            <a:r>
              <a:rPr lang="en-US" altLang="ja-JP" sz="1000" kern="0" dirty="0">
                <a:solidFill>
                  <a:schemeClr val="tx1"/>
                </a:solidFill>
                <a:latin typeface="Meiryo UI" panose="020B0604030504040204" pitchFamily="50" charset="-128"/>
                <a:ea typeface="Meiryo UI" panose="020B0604030504040204" pitchFamily="50" charset="-128"/>
              </a:rPr>
              <a:t>ID</a:t>
            </a:r>
            <a:r>
              <a:rPr lang="ja-JP" altLang="en-US" sz="1000" kern="0" dirty="0">
                <a:solidFill>
                  <a:schemeClr val="tx1"/>
                </a:solidFill>
                <a:latin typeface="Meiryo UI" panose="020B0604030504040204" pitchFamily="50" charset="-128"/>
                <a:ea typeface="Meiryo UI" panose="020B0604030504040204" pitchFamily="50" charset="-128"/>
              </a:rPr>
              <a:t>と共に</a:t>
            </a:r>
            <a:endParaRPr lang="en-US" altLang="ja-JP" sz="1000" kern="0" dirty="0">
              <a:solidFill>
                <a:schemeClr val="tx1"/>
              </a:solidFill>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r>
              <a:rPr lang="ja-JP" altLang="en-US" sz="1000" kern="0" dirty="0">
                <a:solidFill>
                  <a:schemeClr val="tx1"/>
                </a:solidFill>
                <a:latin typeface="Meiryo UI" panose="020B0604030504040204" pitchFamily="50" charset="-128"/>
                <a:ea typeface="Meiryo UI" panose="020B0604030504040204" pitchFamily="50" charset="-128"/>
              </a:rPr>
              <a:t>記載。</a:t>
            </a:r>
            <a:endParaRPr lang="en-US" altLang="ja-JP" sz="1000" kern="0" dirty="0">
              <a:solidFill>
                <a:schemeClr val="tx1"/>
              </a:solidFill>
              <a:latin typeface="Meiryo UI" panose="020B0604030504040204" pitchFamily="50" charset="-128"/>
              <a:ea typeface="Meiryo UI" panose="020B0604030504040204" pitchFamily="50" charset="-128"/>
            </a:endParaRPr>
          </a:p>
        </p:txBody>
      </p:sp>
      <p:sp>
        <p:nvSpPr>
          <p:cNvPr id="28" name="吹き出し: 角を丸めた四角形 27">
            <a:extLst>
              <a:ext uri="{FF2B5EF4-FFF2-40B4-BE49-F238E27FC236}">
                <a16:creationId xmlns:a16="http://schemas.microsoft.com/office/drawing/2014/main" xmlns="" id="{6C819055-A16A-48EE-82F2-350EE395E308}"/>
              </a:ext>
            </a:extLst>
          </p:cNvPr>
          <p:cNvSpPr/>
          <p:nvPr/>
        </p:nvSpPr>
        <p:spPr>
          <a:xfrm>
            <a:off x="3285321" y="3696211"/>
            <a:ext cx="1884211" cy="977159"/>
          </a:xfrm>
          <a:prstGeom prst="wedgeRoundRectCallout">
            <a:avLst>
              <a:gd name="adj1" fmla="val -11356"/>
              <a:gd name="adj2" fmla="val 62856"/>
              <a:gd name="adj3" fmla="val 16667"/>
            </a:avLst>
          </a:prstGeom>
          <a:ln>
            <a:solidFill>
              <a:srgbClr val="0070C0"/>
            </a:solidFill>
          </a:ln>
        </p:spPr>
        <p:style>
          <a:lnRef idx="2">
            <a:schemeClr val="accent2"/>
          </a:lnRef>
          <a:fillRef idx="1">
            <a:schemeClr val="lt1"/>
          </a:fillRef>
          <a:effectRef idx="0">
            <a:schemeClr val="accent2"/>
          </a:effectRef>
          <a:fontRef idx="minor">
            <a:schemeClr val="dk1"/>
          </a:fontRef>
        </p:style>
        <p:txBody>
          <a:bodyPr rtlCol="0" anchor="ctr"/>
          <a:lstStyle/>
          <a:p>
            <a:pPr marL="177800" lvl="0" indent="-177800" eaLnBrk="1" hangingPunct="1">
              <a:buClr>
                <a:srgbClr val="002060"/>
              </a:buClr>
              <a:buNone/>
              <a:defRPr/>
            </a:pPr>
            <a:r>
              <a:rPr lang="ja-JP" altLang="en-US" sz="1000" kern="0" dirty="0">
                <a:solidFill>
                  <a:schemeClr val="tx1"/>
                </a:solidFill>
                <a:latin typeface="Meiryo UI" panose="020B0604030504040204" pitchFamily="50" charset="-128"/>
                <a:ea typeface="Meiryo UI" panose="020B0604030504040204" pitchFamily="50" charset="-128"/>
              </a:rPr>
              <a:t>手続き名称（仮称）を記載。</a:t>
            </a:r>
            <a:endParaRPr lang="en-US" altLang="ja-JP" sz="1000" kern="0" dirty="0">
              <a:solidFill>
                <a:schemeClr val="tx1"/>
              </a:solidFill>
              <a:latin typeface="Meiryo UI" panose="020B0604030504040204" pitchFamily="50" charset="-128"/>
              <a:ea typeface="Meiryo UI" panose="020B0604030504040204" pitchFamily="50" charset="-128"/>
            </a:endParaRPr>
          </a:p>
        </p:txBody>
      </p:sp>
      <p:sp>
        <p:nvSpPr>
          <p:cNvPr id="29" name="吹き出し: 角を丸めた四角形 28">
            <a:extLst>
              <a:ext uri="{FF2B5EF4-FFF2-40B4-BE49-F238E27FC236}">
                <a16:creationId xmlns:a16="http://schemas.microsoft.com/office/drawing/2014/main" xmlns="" id="{0AAEDD63-0BDA-4725-AEE1-2493646598C2}"/>
              </a:ext>
            </a:extLst>
          </p:cNvPr>
          <p:cNvSpPr/>
          <p:nvPr/>
        </p:nvSpPr>
        <p:spPr>
          <a:xfrm>
            <a:off x="5743296" y="3696211"/>
            <a:ext cx="2535730" cy="977159"/>
          </a:xfrm>
          <a:prstGeom prst="wedgeRoundRectCallout">
            <a:avLst>
              <a:gd name="adj1" fmla="val -23226"/>
              <a:gd name="adj2" fmla="val 65010"/>
              <a:gd name="adj3" fmla="val 16667"/>
            </a:avLst>
          </a:prstGeom>
          <a:ln>
            <a:solidFill>
              <a:srgbClr val="0070C0"/>
            </a:solidFill>
          </a:ln>
        </p:spPr>
        <p:style>
          <a:lnRef idx="2">
            <a:schemeClr val="accent2"/>
          </a:lnRef>
          <a:fillRef idx="1">
            <a:schemeClr val="lt1"/>
          </a:fillRef>
          <a:effectRef idx="0">
            <a:schemeClr val="accent2"/>
          </a:effectRef>
          <a:fontRef idx="minor">
            <a:schemeClr val="dk1"/>
          </a:fontRef>
        </p:style>
        <p:txBody>
          <a:bodyPr rtlCol="0" anchor="ctr"/>
          <a:lstStyle/>
          <a:p>
            <a:pPr marL="177800" lvl="0" indent="-177800" eaLnBrk="1" hangingPunct="1">
              <a:buClr>
                <a:srgbClr val="002060"/>
              </a:buClr>
              <a:buNone/>
              <a:defRPr/>
            </a:pPr>
            <a:r>
              <a:rPr lang="ja-JP" altLang="en-US" sz="1000" kern="0" dirty="0">
                <a:solidFill>
                  <a:schemeClr val="tx1"/>
                </a:solidFill>
                <a:latin typeface="Meiryo UI" panose="020B0604030504040204" pitchFamily="50" charset="-128"/>
                <a:ea typeface="Meiryo UI" panose="020B0604030504040204" pitchFamily="50" charset="-128"/>
              </a:rPr>
              <a:t>マイナポータル上で選択可能なライフイベント</a:t>
            </a:r>
            <a:endParaRPr lang="en-US" altLang="ja-JP" sz="1000" kern="0" dirty="0">
              <a:solidFill>
                <a:schemeClr val="tx1"/>
              </a:solidFill>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r>
              <a:rPr lang="ja-JP" altLang="en-US" sz="1000" kern="0" dirty="0">
                <a:solidFill>
                  <a:schemeClr val="tx1"/>
                </a:solidFill>
                <a:latin typeface="Meiryo UI" panose="020B0604030504040204" pitchFamily="50" charset="-128"/>
                <a:ea typeface="Meiryo UI" panose="020B0604030504040204" pitchFamily="50" charset="-128"/>
              </a:rPr>
              <a:t>について、手続きごとの発生タイミングを鑑み</a:t>
            </a:r>
            <a:endParaRPr lang="en-US" altLang="ja-JP" sz="1000" kern="0" dirty="0">
              <a:solidFill>
                <a:schemeClr val="tx1"/>
              </a:solidFill>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r>
              <a:rPr lang="ja-JP" altLang="en-US" sz="1000" kern="0" dirty="0">
                <a:solidFill>
                  <a:schemeClr val="tx1"/>
                </a:solidFill>
                <a:latin typeface="Meiryo UI" panose="020B0604030504040204" pitchFamily="50" charset="-128"/>
                <a:ea typeface="Meiryo UI" panose="020B0604030504040204" pitchFamily="50" charset="-128"/>
              </a:rPr>
              <a:t>事務局側で「〇」を付与。明らかにライフイベ</a:t>
            </a:r>
            <a:endParaRPr lang="en-US" altLang="ja-JP" sz="1000" kern="0" dirty="0">
              <a:solidFill>
                <a:schemeClr val="tx1"/>
              </a:solidFill>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r>
              <a:rPr lang="ja-JP" altLang="en-US" sz="1000" kern="0" dirty="0">
                <a:solidFill>
                  <a:schemeClr val="tx1"/>
                </a:solidFill>
                <a:latin typeface="Meiryo UI" panose="020B0604030504040204" pitchFamily="50" charset="-128"/>
                <a:ea typeface="Meiryo UI" panose="020B0604030504040204" pitchFamily="50" charset="-128"/>
              </a:rPr>
              <a:t>ントと連動しないと想定されるものは、「追加</a:t>
            </a:r>
            <a:endParaRPr lang="en-US" altLang="ja-JP" sz="1000" kern="0" dirty="0">
              <a:solidFill>
                <a:schemeClr val="tx1"/>
              </a:solidFill>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r>
              <a:rPr lang="ja-JP" altLang="en-US" sz="1000" kern="0" dirty="0">
                <a:solidFill>
                  <a:schemeClr val="tx1"/>
                </a:solidFill>
                <a:latin typeface="Meiryo UI" panose="020B0604030504040204" pitchFamily="50" charset="-128"/>
                <a:ea typeface="Meiryo UI" panose="020B0604030504040204" pitchFamily="50" charset="-128"/>
              </a:rPr>
              <a:t>分」として項目を新設し、当該項目へ「〇」を</a:t>
            </a:r>
            <a:endParaRPr lang="en-US" altLang="ja-JP" sz="1000" kern="0" dirty="0">
              <a:solidFill>
                <a:schemeClr val="tx1"/>
              </a:solidFill>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r>
              <a:rPr lang="ja-JP" altLang="en-US" sz="1000" kern="0" dirty="0">
                <a:solidFill>
                  <a:schemeClr val="tx1"/>
                </a:solidFill>
                <a:latin typeface="Meiryo UI" panose="020B0604030504040204" pitchFamily="50" charset="-128"/>
                <a:ea typeface="Meiryo UI" panose="020B0604030504040204" pitchFamily="50" charset="-128"/>
              </a:rPr>
              <a:t>付与。</a:t>
            </a:r>
            <a:endParaRPr lang="en-US" altLang="ja-JP" sz="1000" kern="0" dirty="0">
              <a:solidFill>
                <a:schemeClr val="tx1"/>
              </a:solidFill>
              <a:latin typeface="Meiryo UI" panose="020B0604030504040204" pitchFamily="50" charset="-128"/>
              <a:ea typeface="Meiryo UI" panose="020B0604030504040204" pitchFamily="50" charset="-128"/>
            </a:endParaRPr>
          </a:p>
        </p:txBody>
      </p:sp>
      <p:sp>
        <p:nvSpPr>
          <p:cNvPr id="31" name="四角形: 角を丸くする 30">
            <a:extLst>
              <a:ext uri="{FF2B5EF4-FFF2-40B4-BE49-F238E27FC236}">
                <a16:creationId xmlns:a16="http://schemas.microsoft.com/office/drawing/2014/main" xmlns="" id="{0E8D6467-7A15-490D-A1DB-254A45686FEE}"/>
              </a:ext>
            </a:extLst>
          </p:cNvPr>
          <p:cNvSpPr/>
          <p:nvPr/>
        </p:nvSpPr>
        <p:spPr>
          <a:xfrm>
            <a:off x="4720589" y="5734797"/>
            <a:ext cx="2666577" cy="283144"/>
          </a:xfrm>
          <a:prstGeom prst="roundRect">
            <a:avLst/>
          </a:prstGeom>
          <a:ln>
            <a:solidFill>
              <a:srgbClr val="0070C0"/>
            </a:solidFill>
          </a:ln>
        </p:spPr>
        <p:style>
          <a:lnRef idx="2">
            <a:schemeClr val="accent2"/>
          </a:lnRef>
          <a:fillRef idx="1">
            <a:schemeClr val="lt1"/>
          </a:fillRef>
          <a:effectRef idx="0">
            <a:schemeClr val="accent2"/>
          </a:effectRef>
          <a:fontRef idx="minor">
            <a:schemeClr val="dk1"/>
          </a:fontRef>
        </p:style>
        <p:txBody>
          <a:bodyPr rtlCol="0" anchor="ctr"/>
          <a:lstStyle/>
          <a:p>
            <a:pPr marL="177800" indent="-177800" algn="ctr">
              <a:buClr>
                <a:srgbClr val="002060"/>
              </a:buClr>
            </a:pPr>
            <a:r>
              <a:rPr lang="ja-JP" altLang="en-US" sz="1000" kern="0" dirty="0">
                <a:solidFill>
                  <a:schemeClr val="tx1"/>
                </a:solidFill>
                <a:latin typeface="Meiryo UI" panose="020B0604030504040204" pitchFamily="50" charset="-128"/>
                <a:ea typeface="Meiryo UI" panose="020B0604030504040204" pitchFamily="50" charset="-128"/>
              </a:rPr>
              <a:t>マイナポータル上で選択可能なライフイベント</a:t>
            </a:r>
          </a:p>
        </p:txBody>
      </p:sp>
      <p:sp>
        <p:nvSpPr>
          <p:cNvPr id="32" name="四角形: 角を丸くする 31">
            <a:extLst>
              <a:ext uri="{FF2B5EF4-FFF2-40B4-BE49-F238E27FC236}">
                <a16:creationId xmlns:a16="http://schemas.microsoft.com/office/drawing/2014/main" xmlns="" id="{DAFC0D96-3236-411D-A960-974AEAD57C59}"/>
              </a:ext>
            </a:extLst>
          </p:cNvPr>
          <p:cNvSpPr/>
          <p:nvPr/>
        </p:nvSpPr>
        <p:spPr>
          <a:xfrm>
            <a:off x="7415701" y="5743102"/>
            <a:ext cx="768183" cy="283144"/>
          </a:xfrm>
          <a:prstGeom prst="roundRect">
            <a:avLst/>
          </a:prstGeom>
          <a:ln>
            <a:solidFill>
              <a:srgbClr val="0070C0"/>
            </a:solidFill>
          </a:ln>
        </p:spPr>
        <p:style>
          <a:lnRef idx="2">
            <a:schemeClr val="accent2"/>
          </a:lnRef>
          <a:fillRef idx="1">
            <a:schemeClr val="lt1"/>
          </a:fillRef>
          <a:effectRef idx="0">
            <a:schemeClr val="accent2"/>
          </a:effectRef>
          <a:fontRef idx="minor">
            <a:schemeClr val="dk1"/>
          </a:fontRef>
        </p:style>
        <p:txBody>
          <a:bodyPr rtlCol="0" anchor="ctr"/>
          <a:lstStyle/>
          <a:p>
            <a:pPr marL="177800" indent="-177800" algn="ctr">
              <a:buClr>
                <a:srgbClr val="002060"/>
              </a:buClr>
            </a:pPr>
            <a:r>
              <a:rPr lang="ja-JP" altLang="en-US" sz="1000" kern="0" dirty="0">
                <a:solidFill>
                  <a:schemeClr val="tx1"/>
                </a:solidFill>
                <a:latin typeface="Meiryo UI" panose="020B0604030504040204" pitchFamily="50" charset="-128"/>
                <a:ea typeface="Meiryo UI" panose="020B0604030504040204" pitchFamily="50" charset="-128"/>
              </a:rPr>
              <a:t>追加分</a:t>
            </a:r>
          </a:p>
        </p:txBody>
      </p:sp>
      <p:sp>
        <p:nvSpPr>
          <p:cNvPr id="19" name="スライド番号プレースホルダー 4">
            <a:extLst>
              <a:ext uri="{FF2B5EF4-FFF2-40B4-BE49-F238E27FC236}">
                <a16:creationId xmlns:a16="http://schemas.microsoft.com/office/drawing/2014/main" xmlns="" id="{0D72807B-D109-412F-B947-C028DBA8D0A3}"/>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1" lang="ja-JP" altLang="en-US" sz="2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39976043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正方形/長方形 16">
            <a:extLst>
              <a:ext uri="{FF2B5EF4-FFF2-40B4-BE49-F238E27FC236}">
                <a16:creationId xmlns:a16="http://schemas.microsoft.com/office/drawing/2014/main" xmlns="" id="{0076AC4C-B872-403F-9137-B7DC8968309A}"/>
              </a:ext>
            </a:extLst>
          </p:cNvPr>
          <p:cNvSpPr/>
          <p:nvPr/>
        </p:nvSpPr>
        <p:spPr>
          <a:xfrm>
            <a:off x="252000" y="707933"/>
            <a:ext cx="8640000" cy="941886"/>
          </a:xfrm>
          <a:prstGeom prst="rect">
            <a:avLst/>
          </a:prstGeom>
          <a:ln w="19050">
            <a:solidFill>
              <a:schemeClr val="tx1"/>
            </a:solidFill>
          </a:ln>
        </p:spPr>
        <p:txBody>
          <a:bodyPr wrap="square" lIns="144000" tIns="216000" rIns="144000">
            <a:noAutofit/>
          </a:bodyPr>
          <a:lstStyle/>
          <a:p>
            <a:pPr marL="182563" marR="0" lvl="0" indent="-182563" defTabSz="914400" rtl="0" eaLnBrk="1" fontAlgn="auto" latinLnBrk="0" hangingPunct="1">
              <a:lnSpc>
                <a:spcPct val="100000"/>
              </a:lnSpc>
              <a:spcBef>
                <a:spcPct val="20000"/>
              </a:spcBef>
              <a:spcAft>
                <a:spcPts val="0"/>
              </a:spcAft>
              <a:buClr>
                <a:srgbClr val="002060"/>
              </a:buClr>
              <a:buSzTx/>
              <a:buFont typeface="Wingdings" pitchFamily="2" charset="2"/>
              <a:buNone/>
              <a:tabLst/>
              <a:defRPr/>
            </a:pPr>
            <a:r>
              <a:rPr lang="ja-JP" altLang="en-US" sz="1400" dirty="0">
                <a:latin typeface="Meiryo UI" panose="020B0604030504040204" pitchFamily="50" charset="-128"/>
                <a:ea typeface="Meiryo UI" panose="020B0604030504040204" pitchFamily="50" charset="-128"/>
              </a:rPr>
              <a:t>   構成員の皆さまにおかれては、別添③</a:t>
            </a:r>
            <a:r>
              <a:rPr lang="en-US" altLang="ja-JP" sz="1400" dirty="0">
                <a:latin typeface="Meiryo UI" panose="020B0604030504040204" pitchFamily="50" charset="-128"/>
                <a:ea typeface="Meiryo UI" panose="020B0604030504040204" pitchFamily="50" charset="-128"/>
              </a:rPr>
              <a:t>-2</a:t>
            </a:r>
            <a:r>
              <a:rPr lang="ja-JP" altLang="en-US" sz="1400" dirty="0">
                <a:latin typeface="Meiryo UI" panose="020B0604030504040204" pitchFamily="50" charset="-128"/>
                <a:ea typeface="Meiryo UI" panose="020B0604030504040204" pitchFamily="50" charset="-128"/>
              </a:rPr>
              <a:t>「手続き対象候補一覧」に整理した内容について、以下に記載する確認観を</a:t>
            </a:r>
            <a:endParaRPr lang="en-US" altLang="ja-JP" sz="1400" dirty="0">
              <a:latin typeface="Meiryo UI" panose="020B0604030504040204" pitchFamily="50" charset="-128"/>
              <a:ea typeface="Meiryo UI" panose="020B0604030504040204" pitchFamily="50" charset="-128"/>
            </a:endParaRPr>
          </a:p>
          <a:p>
            <a:pPr marL="182563" marR="0" lvl="0" indent="-182563" defTabSz="914400" rtl="0" eaLnBrk="1" fontAlgn="auto" latinLnBrk="0" hangingPunct="1">
              <a:lnSpc>
                <a:spcPct val="100000"/>
              </a:lnSpc>
              <a:spcBef>
                <a:spcPct val="20000"/>
              </a:spcBef>
              <a:spcAft>
                <a:spcPts val="0"/>
              </a:spcAft>
              <a:buClr>
                <a:srgbClr val="002060"/>
              </a:buClr>
              <a:buSzTx/>
              <a:buFont typeface="Wingdings" pitchFamily="2" charset="2"/>
              <a:buNone/>
              <a:tabLst/>
              <a:defRPr/>
            </a:pPr>
            <a:r>
              <a:rPr lang="ja-JP" altLang="en-US" sz="1400" dirty="0">
                <a:latin typeface="Meiryo UI" panose="020B0604030504040204" pitchFamily="50" charset="-128"/>
                <a:ea typeface="Meiryo UI" panose="020B0604030504040204" pitchFamily="50" charset="-128"/>
              </a:rPr>
              <a:t>   基に、ご意見を賜りたいと考えている。ご意見は別添③</a:t>
            </a:r>
            <a:r>
              <a:rPr lang="en-US" altLang="ja-JP" sz="1400" dirty="0">
                <a:latin typeface="Meiryo UI" panose="020B0604030504040204" pitchFamily="50" charset="-128"/>
                <a:ea typeface="Meiryo UI" panose="020B0604030504040204" pitchFamily="50" charset="-128"/>
              </a:rPr>
              <a:t>-1</a:t>
            </a:r>
            <a:r>
              <a:rPr lang="ja-JP" altLang="en-US" sz="1400" dirty="0">
                <a:latin typeface="Meiryo UI" panose="020B0604030504040204" pitchFamily="50" charset="-128"/>
                <a:ea typeface="Meiryo UI" panose="020B0604030504040204" pitchFamily="50" charset="-128"/>
              </a:rPr>
              <a:t>「国民健康保険システム標準化　</a:t>
            </a:r>
            <a:r>
              <a:rPr lang="en-US" altLang="ja-JP" sz="1400" dirty="0">
                <a:latin typeface="Meiryo UI" panose="020B0604030504040204" pitchFamily="50" charset="-128"/>
                <a:ea typeface="Meiryo UI" panose="020B0604030504040204" pitchFamily="50" charset="-128"/>
              </a:rPr>
              <a:t>BPR</a:t>
            </a:r>
            <a:r>
              <a:rPr lang="ja-JP" altLang="en-US" sz="1400" dirty="0">
                <a:latin typeface="Meiryo UI" panose="020B0604030504040204" pitchFamily="50" charset="-128"/>
                <a:ea typeface="Meiryo UI" panose="020B0604030504040204" pitchFamily="50" charset="-128"/>
              </a:rPr>
              <a:t>に係る意見聴取依頼について　意見回答書」にご記入いただきたい。</a:t>
            </a:r>
            <a:endParaRPr lang="en-US" altLang="ja-JP" sz="14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xmlns="" id="{33979205-4175-41BC-924D-E7740D25B84F}"/>
              </a:ext>
            </a:extLst>
          </p:cNvPr>
          <p:cNvSpPr/>
          <p:nvPr/>
        </p:nvSpPr>
        <p:spPr>
          <a:xfrm>
            <a:off x="432000" y="583363"/>
            <a:ext cx="1404000" cy="288032"/>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tx1"/>
                </a:solidFill>
                <a:latin typeface="Meiryo UI" panose="020B0604030504040204" pitchFamily="50" charset="-128"/>
                <a:ea typeface="Meiryo UI" panose="020B0604030504040204" pitchFamily="50" charset="-128"/>
              </a:rPr>
              <a:t>依頼事項</a:t>
            </a:r>
          </a:p>
        </p:txBody>
      </p:sp>
      <p:cxnSp>
        <p:nvCxnSpPr>
          <p:cNvPr id="40" name="直線コネクタ 39">
            <a:extLst>
              <a:ext uri="{FF2B5EF4-FFF2-40B4-BE49-F238E27FC236}">
                <a16:creationId xmlns:a16="http://schemas.microsoft.com/office/drawing/2014/main" xmlns="" id="{D4556341-2768-4775-B05C-252C2E440FE1}"/>
              </a:ext>
            </a:extLst>
          </p:cNvPr>
          <p:cNvCxnSpPr/>
          <p:nvPr/>
        </p:nvCxnSpPr>
        <p:spPr>
          <a:xfrm>
            <a:off x="0" y="506114"/>
            <a:ext cx="914400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タイトル 1">
            <a:extLst>
              <a:ext uri="{FF2B5EF4-FFF2-40B4-BE49-F238E27FC236}">
                <a16:creationId xmlns:a16="http://schemas.microsoft.com/office/drawing/2014/main" xmlns="" id="{F47DB502-8EA9-46A0-BC4C-0959501B6623}"/>
              </a:ext>
            </a:extLst>
          </p:cNvPr>
          <p:cNvSpPr txBox="1">
            <a:spLocks/>
          </p:cNvSpPr>
          <p:nvPr/>
        </p:nvSpPr>
        <p:spPr>
          <a:xfrm>
            <a:off x="0" y="-27384"/>
            <a:ext cx="9144000" cy="56207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2000" dirty="0">
                <a:solidFill>
                  <a:prstClr val="black"/>
                </a:solidFill>
                <a:latin typeface="Meiryo UI" panose="020B0604030504040204" pitchFamily="50" charset="-128"/>
                <a:ea typeface="Meiryo UI" panose="020B0604030504040204" pitchFamily="50" charset="-128"/>
              </a:rPr>
              <a:t>２</a:t>
            </a:r>
            <a:r>
              <a:rPr kumimoji="1" lang="ja-JP" altLang="en-US"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j-cs"/>
              </a:rPr>
              <a:t>．マイナポータル・ぴったりサービスについて</a:t>
            </a:r>
            <a:endParaRPr lang="ja-JP" altLang="en-US" sz="2000" dirty="0">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xmlns="" id="{1BC764B1-C06A-4B64-8305-CAAF68EA595E}"/>
              </a:ext>
            </a:extLst>
          </p:cNvPr>
          <p:cNvSpPr/>
          <p:nvPr/>
        </p:nvSpPr>
        <p:spPr>
          <a:xfrm>
            <a:off x="270610" y="6054751"/>
            <a:ext cx="8640000" cy="666568"/>
          </a:xfrm>
          <a:prstGeom prst="rect">
            <a:avLst/>
          </a:prstGeom>
          <a:ln w="19050">
            <a:solidFill>
              <a:schemeClr val="tx1"/>
            </a:solidFill>
          </a:ln>
        </p:spPr>
        <p:txBody>
          <a:bodyPr wrap="square" lIns="144000" tIns="216000" rIns="144000">
            <a:noAutofit/>
          </a:bodyPr>
          <a:lstStyle/>
          <a:p>
            <a:pPr lvl="0" defTabSz="914395">
              <a:defRPr/>
            </a:pPr>
            <a:r>
              <a:rPr lang="ja-JP" altLang="en-US" sz="1400" kern="100" dirty="0">
                <a:latin typeface="Meiryo UI" panose="020B0604030504040204" pitchFamily="50" charset="-128"/>
                <a:ea typeface="Meiryo UI" panose="020B0604030504040204" pitchFamily="50" charset="-128"/>
                <a:cs typeface="Meiryo UI" panose="020B0604030504040204" pitchFamily="50" charset="-128"/>
              </a:rPr>
              <a:t>   今後、</a:t>
            </a:r>
            <a:r>
              <a:rPr lang="ja-JP" altLang="en-US" sz="1400" dirty="0">
                <a:latin typeface="Meiryo UI" panose="020B0604030504040204" pitchFamily="50" charset="-128"/>
                <a:ea typeface="Meiryo UI" panose="020B0604030504040204" pitchFamily="50" charset="-128"/>
              </a:rPr>
              <a:t>頂いたご意見を基に、国保としての手続きを整理出来次第、各種関連する標準仕様書へ反映することを予定</a:t>
            </a:r>
            <a:endParaRPr lang="en-US" altLang="ja-JP" sz="1400" dirty="0">
              <a:latin typeface="Meiryo UI" panose="020B0604030504040204" pitchFamily="50" charset="-128"/>
              <a:ea typeface="Meiryo UI" panose="020B0604030504040204" pitchFamily="50" charset="-128"/>
            </a:endParaRPr>
          </a:p>
          <a:p>
            <a:pPr lvl="0" defTabSz="914395">
              <a:defRPr/>
            </a:pPr>
            <a:r>
              <a:rPr lang="ja-JP" altLang="en-US" sz="1400" dirty="0">
                <a:latin typeface="Meiryo UI" panose="020B0604030504040204" pitchFamily="50" charset="-128"/>
                <a:ea typeface="Meiryo UI" panose="020B0604030504040204" pitchFamily="50" charset="-128"/>
              </a:rPr>
              <a:t>　 している。</a:t>
            </a:r>
            <a:endParaRPr lang="en-US" altLang="ja-JP" sz="14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2" name="正方形/長方形 21">
            <a:extLst>
              <a:ext uri="{FF2B5EF4-FFF2-40B4-BE49-F238E27FC236}">
                <a16:creationId xmlns:a16="http://schemas.microsoft.com/office/drawing/2014/main" xmlns="" id="{BFB437DC-AF20-44F5-AD1D-074571B19C8A}"/>
              </a:ext>
            </a:extLst>
          </p:cNvPr>
          <p:cNvSpPr/>
          <p:nvPr/>
        </p:nvSpPr>
        <p:spPr>
          <a:xfrm>
            <a:off x="421919" y="5935397"/>
            <a:ext cx="1404000" cy="288032"/>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tx1"/>
                </a:solidFill>
                <a:latin typeface="Meiryo UI" panose="020B0604030504040204" pitchFamily="50" charset="-128"/>
                <a:ea typeface="Meiryo UI" panose="020B0604030504040204" pitchFamily="50" charset="-128"/>
              </a:rPr>
              <a:t>今後の予定</a:t>
            </a:r>
          </a:p>
        </p:txBody>
      </p:sp>
      <p:graphicFrame>
        <p:nvGraphicFramePr>
          <p:cNvPr id="29" name="表 2">
            <a:extLst>
              <a:ext uri="{FF2B5EF4-FFF2-40B4-BE49-F238E27FC236}">
                <a16:creationId xmlns:a16="http://schemas.microsoft.com/office/drawing/2014/main" xmlns="" id="{E617BFE4-54E2-4FBB-8EA4-27AA5D02229B}"/>
              </a:ext>
            </a:extLst>
          </p:cNvPr>
          <p:cNvGraphicFramePr>
            <a:graphicFrameLocks noGrp="1"/>
          </p:cNvGraphicFramePr>
          <p:nvPr>
            <p:extLst>
              <p:ext uri="{D42A27DB-BD31-4B8C-83A1-F6EECF244321}">
                <p14:modId xmlns:p14="http://schemas.microsoft.com/office/powerpoint/2010/main" val="2608405745"/>
              </p:ext>
            </p:extLst>
          </p:nvPr>
        </p:nvGraphicFramePr>
        <p:xfrm>
          <a:off x="354893" y="1946581"/>
          <a:ext cx="8537107" cy="3942839"/>
        </p:xfrm>
        <a:graphic>
          <a:graphicData uri="http://schemas.openxmlformats.org/drawingml/2006/table">
            <a:tbl>
              <a:tblPr firstRow="1" bandRow="1">
                <a:tableStyleId>{5C22544A-7EE6-4342-B048-85BDC9FD1C3A}</a:tableStyleId>
              </a:tblPr>
              <a:tblGrid>
                <a:gridCol w="647497">
                  <a:extLst>
                    <a:ext uri="{9D8B030D-6E8A-4147-A177-3AD203B41FA5}">
                      <a16:colId xmlns:a16="http://schemas.microsoft.com/office/drawing/2014/main" xmlns="" val="3094114593"/>
                    </a:ext>
                  </a:extLst>
                </a:gridCol>
                <a:gridCol w="2633088">
                  <a:extLst>
                    <a:ext uri="{9D8B030D-6E8A-4147-A177-3AD203B41FA5}">
                      <a16:colId xmlns:a16="http://schemas.microsoft.com/office/drawing/2014/main" xmlns="" val="1846173177"/>
                    </a:ext>
                  </a:extLst>
                </a:gridCol>
                <a:gridCol w="5256522">
                  <a:extLst>
                    <a:ext uri="{9D8B030D-6E8A-4147-A177-3AD203B41FA5}">
                      <a16:colId xmlns:a16="http://schemas.microsoft.com/office/drawing/2014/main" xmlns="" val="2239647045"/>
                    </a:ext>
                  </a:extLst>
                </a:gridCol>
              </a:tblGrid>
              <a:tr h="285239">
                <a:tc>
                  <a:txBody>
                    <a:bodyPr/>
                    <a:lstStyle/>
                    <a:p>
                      <a:pPr algn="ctr"/>
                      <a:r>
                        <a:rPr kumimoji="1" lang="ja-JP" altLang="en-US" sz="1200" dirty="0">
                          <a:latin typeface="Meiryo UI" panose="020B0604030504040204" pitchFamily="50" charset="-128"/>
                          <a:ea typeface="Meiryo UI" panose="020B0604030504040204" pitchFamily="50" charset="-128"/>
                        </a:rPr>
                        <a:t>＃</a:t>
                      </a:r>
                    </a:p>
                  </a:txBody>
                  <a:tcPr/>
                </a:tc>
                <a:tc>
                  <a:txBody>
                    <a:bodyPr/>
                    <a:lstStyle/>
                    <a:p>
                      <a:pPr algn="ctr"/>
                      <a:r>
                        <a:rPr kumimoji="1" lang="ja-JP" altLang="en-US" sz="1200" dirty="0">
                          <a:latin typeface="Meiryo UI" panose="020B0604030504040204" pitchFamily="50" charset="-128"/>
                          <a:ea typeface="Meiryo UI" panose="020B0604030504040204" pitchFamily="50" charset="-128"/>
                        </a:rPr>
                        <a:t>観点</a:t>
                      </a:r>
                    </a:p>
                  </a:txBody>
                  <a:tcPr/>
                </a:tc>
                <a:tc>
                  <a:txBody>
                    <a:bodyPr/>
                    <a:lstStyle/>
                    <a:p>
                      <a:pPr algn="ctr"/>
                      <a:r>
                        <a:rPr kumimoji="1" lang="ja-JP" altLang="en-US" sz="1200" dirty="0">
                          <a:latin typeface="Meiryo UI" panose="020B0604030504040204" pitchFamily="50" charset="-128"/>
                          <a:ea typeface="Meiryo UI" panose="020B0604030504040204" pitchFamily="50" charset="-128"/>
                        </a:rPr>
                        <a:t>背景</a:t>
                      </a:r>
                    </a:p>
                  </a:txBody>
                  <a:tcPr/>
                </a:tc>
                <a:extLst>
                  <a:ext uri="{0D108BD9-81ED-4DB2-BD59-A6C34878D82A}">
                    <a16:rowId xmlns:a16="http://schemas.microsoft.com/office/drawing/2014/main" xmlns="" val="175243723"/>
                  </a:ext>
                </a:extLst>
              </a:tr>
              <a:tr h="0">
                <a:tc>
                  <a:txBody>
                    <a:bodyPr/>
                    <a:lstStyle/>
                    <a:p>
                      <a:pPr algn="l"/>
                      <a:r>
                        <a:rPr kumimoji="1" lang="ja-JP" altLang="en-US" sz="1200" kern="1200" dirty="0">
                          <a:solidFill>
                            <a:schemeClr val="dk1"/>
                          </a:solidFill>
                          <a:latin typeface="Meiryo UI" panose="020B0604030504040204" pitchFamily="50" charset="-128"/>
                          <a:ea typeface="Meiryo UI" panose="020B0604030504040204" pitchFamily="50" charset="-128"/>
                          <a:cs typeface="+mn-cs"/>
                        </a:rPr>
                        <a:t>観点①</a:t>
                      </a:r>
                    </a:p>
                  </a:txBody>
                  <a:tcPr/>
                </a:tc>
                <a:tc>
                  <a:txBody>
                    <a:bodyPr/>
                    <a:lstStyle/>
                    <a:p>
                      <a:pPr algn="l"/>
                      <a:r>
                        <a:rPr kumimoji="1" lang="ja-JP" altLang="en-US" sz="1200" kern="1200" dirty="0">
                          <a:solidFill>
                            <a:schemeClr val="dk1"/>
                          </a:solidFill>
                          <a:latin typeface="Meiryo UI" panose="020B0604030504040204" pitchFamily="50" charset="-128"/>
                          <a:ea typeface="Meiryo UI" panose="020B0604030504040204" pitchFamily="50" charset="-128"/>
                          <a:cs typeface="+mn-cs"/>
                        </a:rPr>
                        <a:t>本手続きの申請時に必要となる申請書以外の書類や、申請を受け付けた後にその場で被保険者へ渡す書類があればご提示いただきたい。</a:t>
                      </a:r>
                    </a:p>
                  </a:txBody>
                  <a:tcPr/>
                </a:tc>
                <a:tc>
                  <a:txBody>
                    <a:bodyPr/>
                    <a:lstStyle/>
                    <a:p>
                      <a:pPr algn="l"/>
                      <a:r>
                        <a:rPr kumimoji="1" lang="ja-JP" altLang="en-US" sz="1200" kern="1200" dirty="0">
                          <a:solidFill>
                            <a:schemeClr val="dk1"/>
                          </a:solidFill>
                          <a:latin typeface="Meiryo UI" panose="020B0604030504040204" pitchFamily="50" charset="-128"/>
                          <a:ea typeface="Meiryo UI" panose="020B0604030504040204" pitchFamily="50" charset="-128"/>
                          <a:cs typeface="+mn-cs"/>
                        </a:rPr>
                        <a:t>マイナポータル上の申請のみで完結しない場合の対応方法を検討、整理するため、申請時に必要となる申請書以外の書類があればご提示いただきたい。</a:t>
                      </a:r>
                      <a:endParaRPr kumimoji="1" lang="en-US" altLang="ja-JP" sz="1200" kern="1200" dirty="0">
                        <a:solidFill>
                          <a:schemeClr val="dk1"/>
                        </a:solidFill>
                        <a:latin typeface="Meiryo UI" panose="020B0604030504040204" pitchFamily="50" charset="-128"/>
                        <a:ea typeface="Meiryo UI" panose="020B0604030504040204" pitchFamily="50" charset="-128"/>
                        <a:cs typeface="+mn-cs"/>
                      </a:endParaRPr>
                    </a:p>
                    <a:p>
                      <a:pPr algn="l"/>
                      <a:r>
                        <a:rPr kumimoji="1" lang="ja-JP" altLang="en-US" sz="1200" kern="1200" dirty="0">
                          <a:solidFill>
                            <a:schemeClr val="dk1"/>
                          </a:solidFill>
                          <a:latin typeface="Meiryo UI" panose="020B0604030504040204" pitchFamily="50" charset="-128"/>
                          <a:ea typeface="Meiryo UI" panose="020B0604030504040204" pitchFamily="50" charset="-128"/>
                          <a:cs typeface="+mn-cs"/>
                        </a:rPr>
                        <a:t>また、現在の窓口業務において、申請を受け付けた後、その場で被保険者へ渡す書類があればご提示いただきたい。</a:t>
                      </a:r>
                      <a:endParaRPr kumimoji="1" lang="en-US" altLang="ja-JP" sz="1200" kern="1200" dirty="0">
                        <a:solidFill>
                          <a:schemeClr val="dk1"/>
                        </a:solidFill>
                        <a:latin typeface="Meiryo UI" panose="020B0604030504040204" pitchFamily="50" charset="-128"/>
                        <a:ea typeface="Meiryo UI" panose="020B0604030504040204" pitchFamily="50" charset="-128"/>
                        <a:cs typeface="+mn-cs"/>
                      </a:endParaRPr>
                    </a:p>
                  </a:txBody>
                  <a:tcPr/>
                </a:tc>
                <a:extLst>
                  <a:ext uri="{0D108BD9-81ED-4DB2-BD59-A6C34878D82A}">
                    <a16:rowId xmlns:a16="http://schemas.microsoft.com/office/drawing/2014/main" xmlns="" val="4004145561"/>
                  </a:ext>
                </a:extLst>
              </a:tr>
              <a:tr h="0">
                <a:tc>
                  <a:txBody>
                    <a:bodyPr/>
                    <a:lstStyle/>
                    <a:p>
                      <a:r>
                        <a:rPr kumimoji="1" lang="ja-JP" altLang="en-US" sz="1200" dirty="0">
                          <a:latin typeface="Meiryo UI" panose="020B0604030504040204" pitchFamily="50" charset="-128"/>
                          <a:ea typeface="Meiryo UI" panose="020B0604030504040204" pitchFamily="50" charset="-128"/>
                        </a:rPr>
                        <a:t>観点②</a:t>
                      </a:r>
                    </a:p>
                  </a:txBody>
                  <a:tcPr/>
                </a:tc>
                <a:tc>
                  <a:txBody>
                    <a:bodyPr/>
                    <a:lstStyle/>
                    <a:p>
                      <a:r>
                        <a:rPr kumimoji="1" lang="ja-JP" altLang="en-US" sz="1200" dirty="0">
                          <a:latin typeface="Meiryo UI" panose="020B0604030504040204" pitchFamily="50" charset="-128"/>
                          <a:ea typeface="Meiryo UI" panose="020B0604030504040204" pitchFamily="50" charset="-128"/>
                        </a:rPr>
                        <a:t>本申請手続きをぴったりサービスの対象とすべきか、ご意見をいただきたい。</a:t>
                      </a:r>
                    </a:p>
                  </a:txBody>
                  <a:tcPr/>
                </a:tc>
                <a:tc>
                  <a:txBody>
                    <a:bodyPr/>
                    <a:lstStyle/>
                    <a:p>
                      <a:r>
                        <a:rPr kumimoji="1" lang="ja-JP" altLang="en-US" sz="1200" dirty="0">
                          <a:solidFill>
                            <a:schemeClr val="tx1"/>
                          </a:solidFill>
                          <a:latin typeface="Meiryo UI" panose="020B0604030504040204" pitchFamily="50" charset="-128"/>
                          <a:ea typeface="Meiryo UI" panose="020B0604030504040204" pitchFamily="50" charset="-128"/>
                        </a:rPr>
                        <a:t>申請手続きに相当するものをぴったりサービスの対象として一旦事務局側で整理したが、以下に例示するような理由等により、ぴったりサービスの対象とすべきではないと考えられる手続きがあればご意見をいただきたい。</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ja-JP" altLang="en-US" sz="1200" dirty="0">
                          <a:solidFill>
                            <a:schemeClr val="tx1"/>
                          </a:solidFill>
                          <a:latin typeface="Meiryo UI" panose="020B0604030504040204" pitchFamily="50" charset="-128"/>
                          <a:ea typeface="Meiryo UI" panose="020B0604030504040204" pitchFamily="50" charset="-128"/>
                        </a:rPr>
                        <a:t>・申請回数や事務負担が少ないため、負担軽減につながらない</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ja-JP" altLang="en-US" sz="1200" dirty="0">
                          <a:solidFill>
                            <a:schemeClr val="tx1"/>
                          </a:solidFill>
                          <a:latin typeface="Meiryo UI" panose="020B0604030504040204" pitchFamily="50" charset="-128"/>
                          <a:ea typeface="Meiryo UI" panose="020B0604030504040204" pitchFamily="50" charset="-128"/>
                        </a:rPr>
                        <a:t>・マイナポータル上の申請とすることによるデメリットがある</a:t>
                      </a:r>
                      <a:endParaRPr kumimoji="1" lang="en-US" altLang="ja-JP" sz="1200" dirty="0">
                        <a:solidFill>
                          <a:schemeClr val="tx1"/>
                        </a:solidFill>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xmlns="" val="3228492385"/>
                  </a:ext>
                </a:extLst>
              </a:tr>
              <a:tr h="0">
                <a:tc>
                  <a:txBody>
                    <a:bodyPr/>
                    <a:lstStyle/>
                    <a:p>
                      <a:r>
                        <a:rPr kumimoji="1" lang="ja-JP" altLang="en-US" sz="1200" dirty="0">
                          <a:latin typeface="Meiryo UI" panose="020B0604030504040204" pitchFamily="50" charset="-128"/>
                          <a:ea typeface="Meiryo UI" panose="020B0604030504040204" pitchFamily="50" charset="-128"/>
                        </a:rPr>
                        <a:t>観点③</a:t>
                      </a:r>
                    </a:p>
                  </a:txBody>
                  <a:tcPr/>
                </a:tc>
                <a:tc>
                  <a:txBody>
                    <a:bodyPr/>
                    <a:lstStyle/>
                    <a:p>
                      <a:r>
                        <a:rPr kumimoji="1" lang="ja-JP" altLang="en-US" sz="1200" dirty="0">
                          <a:latin typeface="Meiryo UI" panose="020B0604030504040204" pitchFamily="50" charset="-128"/>
                          <a:ea typeface="Meiryo UI" panose="020B0604030504040204" pitchFamily="50" charset="-128"/>
                        </a:rPr>
                        <a:t>引越しワンストップサービスとすべき申請手続きについて、ご意見をいただきたい。</a:t>
                      </a:r>
                    </a:p>
                  </a:txBody>
                  <a:tcPr/>
                </a:tc>
                <a:tc>
                  <a:txBody>
                    <a:bodyPr/>
                    <a:lstStyle/>
                    <a:p>
                      <a:r>
                        <a:rPr kumimoji="1" lang="ja-JP" altLang="en-US" sz="1200" dirty="0">
                          <a:latin typeface="Meiryo UI" panose="020B0604030504040204" pitchFamily="50" charset="-128"/>
                          <a:ea typeface="Meiryo UI" panose="020B0604030504040204" pitchFamily="50" charset="-128"/>
                        </a:rPr>
                        <a:t>ぴったりサービスの対象手続きとして整理した中で、ライフイベントが「引越し・住まい」に該当するものは、引越しワンストップサービスの対象と考えている。</a:t>
                      </a:r>
                    </a:p>
                    <a:p>
                      <a:r>
                        <a:rPr kumimoji="1" lang="ja-JP" altLang="en-US" sz="1200" dirty="0">
                          <a:latin typeface="Meiryo UI" panose="020B0604030504040204" pitchFamily="50" charset="-128"/>
                          <a:ea typeface="Meiryo UI" panose="020B0604030504040204" pitchFamily="50" charset="-128"/>
                        </a:rPr>
                        <a:t>一方で、ぴったりサービスはマイナポータルから情報が登録されるが、引越しワンストップサービスは、事業者提供の引越しポータルを経由する違いがある。</a:t>
                      </a:r>
                    </a:p>
                    <a:p>
                      <a:r>
                        <a:rPr kumimoji="1" lang="ja-JP" altLang="en-US" sz="1200" dirty="0">
                          <a:latin typeface="Meiryo UI" panose="020B0604030504040204" pitchFamily="50" charset="-128"/>
                          <a:ea typeface="Meiryo UI" panose="020B0604030504040204" pitchFamily="50" charset="-128"/>
                        </a:rPr>
                        <a:t>このような理由により、引越しワンストップサービスの対象とすべきではない手続きがあるか、ご意見いただきたい。</a:t>
                      </a:r>
                      <a:endParaRPr kumimoji="1" lang="ja-JP" altLang="en-US" sz="1200" dirty="0">
                        <a:solidFill>
                          <a:schemeClr val="tx1"/>
                        </a:solidFill>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xmlns="" val="3854394665"/>
                  </a:ext>
                </a:extLst>
              </a:tr>
              <a:tr h="0">
                <a:tc>
                  <a:txBody>
                    <a:bodyPr/>
                    <a:lstStyle/>
                    <a:p>
                      <a:r>
                        <a:rPr kumimoji="1" lang="ja-JP" altLang="en-US" sz="1200" dirty="0">
                          <a:latin typeface="Meiryo UI" panose="020B0604030504040204" pitchFamily="50" charset="-128"/>
                          <a:ea typeface="Meiryo UI" panose="020B0604030504040204" pitchFamily="50" charset="-128"/>
                        </a:rPr>
                        <a:t>観点④</a:t>
                      </a:r>
                    </a:p>
                  </a:txBody>
                  <a:tcPr/>
                </a:tc>
                <a:tc>
                  <a:txBody>
                    <a:bodyPr/>
                    <a:lstStyle/>
                    <a:p>
                      <a:r>
                        <a:rPr kumimoji="1" lang="ja-JP" altLang="en-US" sz="1200" dirty="0">
                          <a:latin typeface="Meiryo UI" panose="020B0604030504040204" pitchFamily="50" charset="-128"/>
                          <a:ea typeface="Meiryo UI" panose="020B0604030504040204" pitchFamily="50" charset="-128"/>
                        </a:rPr>
                        <a:t>その他のご意見（該当するライフイベントのご指摘など）をいただきたい。</a:t>
                      </a:r>
                    </a:p>
                  </a:txBody>
                  <a:tcPr/>
                </a:tc>
                <a:tc>
                  <a:txBody>
                    <a:bodyPr/>
                    <a:lstStyle/>
                    <a:p>
                      <a:r>
                        <a:rPr kumimoji="1" lang="ja-JP" altLang="en-US" sz="1200" dirty="0">
                          <a:solidFill>
                            <a:schemeClr val="tx1"/>
                          </a:solidFill>
                          <a:latin typeface="Meiryo UI" panose="020B0604030504040204" pitchFamily="50" charset="-128"/>
                          <a:ea typeface="Meiryo UI" panose="020B0604030504040204" pitchFamily="50" charset="-128"/>
                        </a:rPr>
                        <a:t>事務局側で整理した該当するライフイベントが誤っているなど、ご意見いただきたい。</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ja-JP" altLang="en-US" sz="1200" dirty="0">
                          <a:solidFill>
                            <a:schemeClr val="tx1"/>
                          </a:solidFill>
                          <a:latin typeface="Meiryo UI" panose="020B0604030504040204" pitchFamily="50" charset="-128"/>
                          <a:ea typeface="Meiryo UI" panose="020B0604030504040204" pitchFamily="50" charset="-128"/>
                        </a:rPr>
                        <a:t>また、</a:t>
                      </a:r>
                      <a:r>
                        <a:rPr lang="ja-JP" altLang="en-US" sz="1200" dirty="0">
                          <a:latin typeface="Meiryo UI" panose="020B0604030504040204" pitchFamily="50" charset="-128"/>
                          <a:ea typeface="Meiryo UI" panose="020B0604030504040204" pitchFamily="50" charset="-128"/>
                        </a:rPr>
                        <a:t>別添③</a:t>
                      </a:r>
                      <a:r>
                        <a:rPr lang="en-US" altLang="ja-JP" sz="1200" dirty="0">
                          <a:latin typeface="Meiryo UI" panose="020B0604030504040204" pitchFamily="50" charset="-128"/>
                          <a:ea typeface="Meiryo UI" panose="020B0604030504040204" pitchFamily="50" charset="-128"/>
                        </a:rPr>
                        <a:t>-2</a:t>
                      </a:r>
                      <a:r>
                        <a:rPr lang="ja-JP" altLang="en-US" sz="1200" dirty="0">
                          <a:latin typeface="Meiryo UI" panose="020B0604030504040204" pitchFamily="50" charset="-128"/>
                          <a:ea typeface="Meiryo UI" panose="020B0604030504040204" pitchFamily="50" charset="-128"/>
                        </a:rPr>
                        <a:t>「手続き対象候補一覧」</a:t>
                      </a:r>
                      <a:r>
                        <a:rPr kumimoji="1" lang="ja-JP" altLang="en-US" sz="1200" dirty="0">
                          <a:solidFill>
                            <a:schemeClr val="tx1"/>
                          </a:solidFill>
                          <a:latin typeface="Meiryo UI" panose="020B0604030504040204" pitchFamily="50" charset="-128"/>
                          <a:ea typeface="Meiryo UI" panose="020B0604030504040204" pitchFamily="50" charset="-128"/>
                        </a:rPr>
                        <a:t>に示されていないが対象とすべき手続きがある場合、行を追加して手続き名称等を記載の上ご意見いただきたい。</a:t>
                      </a:r>
                    </a:p>
                  </a:txBody>
                  <a:tcPr/>
                </a:tc>
                <a:extLst>
                  <a:ext uri="{0D108BD9-81ED-4DB2-BD59-A6C34878D82A}">
                    <a16:rowId xmlns:a16="http://schemas.microsoft.com/office/drawing/2014/main" xmlns="" val="684597547"/>
                  </a:ext>
                </a:extLst>
              </a:tr>
            </a:tbl>
          </a:graphicData>
        </a:graphic>
      </p:graphicFrame>
      <p:sp>
        <p:nvSpPr>
          <p:cNvPr id="30" name="Rectangle 5">
            <a:extLst>
              <a:ext uri="{FF2B5EF4-FFF2-40B4-BE49-F238E27FC236}">
                <a16:creationId xmlns:a16="http://schemas.microsoft.com/office/drawing/2014/main" xmlns="" id="{19E65490-5268-4E3F-BE29-31C82F6A21FF}"/>
              </a:ext>
            </a:extLst>
          </p:cNvPr>
          <p:cNvSpPr txBox="1">
            <a:spLocks noChangeArrowheads="1"/>
          </p:cNvSpPr>
          <p:nvPr/>
        </p:nvSpPr>
        <p:spPr>
          <a:xfrm>
            <a:off x="68448" y="1649818"/>
            <a:ext cx="8899525" cy="413576"/>
          </a:xfrm>
          <a:prstGeom prst="rect">
            <a:avLst/>
          </a:prstGeom>
        </p:spPr>
        <p:txBody>
          <a:bodyPr tIns="90000" bIns="90000"/>
          <a:lstStyle>
            <a:defPPr>
              <a:defRPr lang="en-US"/>
            </a:defPPr>
            <a:lvl1pPr marL="182563" lvl="0" indent="-182563" eaLnBrk="1" hangingPunct="1">
              <a:lnSpc>
                <a:spcPct val="100000"/>
              </a:lnSpc>
              <a:spcBef>
                <a:spcPct val="20000"/>
              </a:spcBef>
              <a:buClr>
                <a:srgbClr val="002060"/>
              </a:buClr>
              <a:buFont typeface="Wingdings" pitchFamily="2" charset="2"/>
              <a:buNone/>
              <a:defRPr kumimoji="1" sz="1600" b="0" i="0" u="none" strike="noStrike" kern="0" cap="none" spc="0" normalizeH="0" baseline="0">
                <a:ln>
                  <a:noFill/>
                </a:ln>
                <a:effectLst/>
                <a:uLnTx/>
                <a:uFillTx/>
                <a:latin typeface="+mn-ea"/>
                <a:ea typeface="+mn-ea"/>
              </a:defRPr>
            </a:lvl1pPr>
            <a:lvl2pPr marL="742950" indent="-285750">
              <a:spcBef>
                <a:spcPct val="20000"/>
              </a:spcBef>
              <a:buClr>
                <a:srgbClr val="FFCC66"/>
              </a:buClr>
              <a:buFont typeface="Wingdings" pitchFamily="2" charset="2"/>
              <a:buChar char="n"/>
              <a:defRPr kumimoji="1">
                <a:latin typeface="+mn-lt"/>
                <a:ea typeface="+mn-ea"/>
              </a:defRPr>
            </a:lvl2pPr>
            <a:lvl3pPr marL="1143000" indent="-228600">
              <a:spcBef>
                <a:spcPct val="20000"/>
              </a:spcBef>
              <a:buClr>
                <a:srgbClr val="FFCC66"/>
              </a:buClr>
              <a:buFont typeface="Wingdings" pitchFamily="2" charset="2"/>
              <a:buChar char="n"/>
              <a:defRPr kumimoji="1">
                <a:latin typeface="+mn-lt"/>
                <a:ea typeface="+mn-ea"/>
              </a:defRPr>
            </a:lvl3pPr>
            <a:lvl4pPr marL="1600200" indent="-228600">
              <a:spcBef>
                <a:spcPct val="20000"/>
              </a:spcBef>
              <a:buClr>
                <a:srgbClr val="FFCC66"/>
              </a:buClr>
              <a:buFont typeface="Wingdings" pitchFamily="2" charset="2"/>
              <a:buChar char="n"/>
              <a:defRPr kumimoji="1">
                <a:latin typeface="+mn-lt"/>
                <a:ea typeface="+mn-ea"/>
              </a:defRPr>
            </a:lvl4pPr>
            <a:lvl5pPr marL="2057400" indent="-228600">
              <a:spcBef>
                <a:spcPct val="20000"/>
              </a:spcBef>
              <a:buClr>
                <a:srgbClr val="FFCC66"/>
              </a:buClr>
              <a:buFont typeface="Wingdings" pitchFamily="2" charset="2"/>
              <a:buChar char="n"/>
              <a:defRPr kumimoji="1">
                <a:latin typeface="+mn-lt"/>
                <a:ea typeface="+mn-ea"/>
              </a:defRPr>
            </a:lvl5pPr>
            <a:lvl6pPr marL="2514600" indent="-228600" fontAlgn="base">
              <a:spcBef>
                <a:spcPct val="20000"/>
              </a:spcBef>
              <a:spcAft>
                <a:spcPct val="0"/>
              </a:spcAft>
              <a:buClr>
                <a:srgbClr val="FFCC66"/>
              </a:buClr>
              <a:buFont typeface="Wingdings" pitchFamily="2" charset="2"/>
              <a:buChar char="n"/>
              <a:defRPr kumimoji="1">
                <a:latin typeface="+mn-lt"/>
                <a:ea typeface="+mn-ea"/>
              </a:defRPr>
            </a:lvl6pPr>
            <a:lvl7pPr marL="2971800" indent="-228600" fontAlgn="base">
              <a:spcBef>
                <a:spcPct val="20000"/>
              </a:spcBef>
              <a:spcAft>
                <a:spcPct val="0"/>
              </a:spcAft>
              <a:buClr>
                <a:srgbClr val="FFCC66"/>
              </a:buClr>
              <a:buFont typeface="Wingdings" pitchFamily="2" charset="2"/>
              <a:buChar char="n"/>
              <a:defRPr kumimoji="1">
                <a:latin typeface="+mn-lt"/>
                <a:ea typeface="+mn-ea"/>
              </a:defRPr>
            </a:lvl7pPr>
            <a:lvl8pPr marL="3429000" indent="-228600" fontAlgn="base">
              <a:spcBef>
                <a:spcPct val="20000"/>
              </a:spcBef>
              <a:spcAft>
                <a:spcPct val="0"/>
              </a:spcAft>
              <a:buClr>
                <a:srgbClr val="FFCC66"/>
              </a:buClr>
              <a:buFont typeface="Wingdings" pitchFamily="2" charset="2"/>
              <a:buChar char="n"/>
              <a:defRPr kumimoji="1">
                <a:latin typeface="+mn-lt"/>
                <a:ea typeface="+mn-ea"/>
              </a:defRPr>
            </a:lvl8pPr>
            <a:lvl9pPr marL="3886200" indent="-228600" fontAlgn="base">
              <a:spcBef>
                <a:spcPct val="20000"/>
              </a:spcBef>
              <a:spcAft>
                <a:spcPct val="0"/>
              </a:spcAft>
              <a:buClr>
                <a:srgbClr val="FFCC66"/>
              </a:buClr>
              <a:buFont typeface="Wingdings" pitchFamily="2" charset="2"/>
              <a:buChar char="n"/>
              <a:defRPr kumimoji="1">
                <a:latin typeface="+mn-lt"/>
                <a:ea typeface="+mn-ea"/>
              </a:defRPr>
            </a:lvl9pPr>
          </a:lstStyle>
          <a:p>
            <a:pPr marL="0" marR="0" lvl="0" indent="0" defTabSz="914400" rtl="0" eaLnBrk="1" fontAlgn="auto" latinLnBrk="0" hangingPunct="1">
              <a:lnSpc>
                <a:spcPct val="100000"/>
              </a:lnSpc>
              <a:spcBef>
                <a:spcPts val="0"/>
              </a:spcBef>
              <a:spcAft>
                <a:spcPts val="0"/>
              </a:spcAft>
              <a:buClrTx/>
              <a:buSzTx/>
              <a:buFontTx/>
              <a:buNone/>
              <a:tabLst/>
              <a:defRPr/>
            </a:pPr>
            <a:r>
              <a:rPr lang="ja-JP" altLang="en-US" sz="1400" dirty="0">
                <a:solidFill>
                  <a:prstClr val="black"/>
                </a:solidFill>
                <a:latin typeface="Meiryo UI" panose="020B0604030504040204" pitchFamily="50" charset="-128"/>
                <a:ea typeface="Meiryo UI" panose="020B0604030504040204" pitchFamily="50" charset="-128"/>
              </a:rPr>
              <a:t>　■確認観点</a:t>
            </a:r>
            <a:endParaRPr lang="en-US" altLang="ja-JP" sz="1400" dirty="0">
              <a:solidFill>
                <a:prstClr val="black"/>
              </a:solidFill>
              <a:latin typeface="Meiryo UI" panose="020B0604030504040204" pitchFamily="50" charset="-128"/>
              <a:ea typeface="Meiryo UI" panose="020B0604030504040204" pitchFamily="50" charset="-128"/>
            </a:endParaRPr>
          </a:p>
        </p:txBody>
      </p:sp>
      <p:sp>
        <p:nvSpPr>
          <p:cNvPr id="11" name="スライド番号プレースホルダー 4">
            <a:extLst>
              <a:ext uri="{FF2B5EF4-FFF2-40B4-BE49-F238E27FC236}">
                <a16:creationId xmlns:a16="http://schemas.microsoft.com/office/drawing/2014/main" xmlns="" id="{D7CEFB86-4599-49CE-AB1D-8E2232553218}"/>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1" lang="ja-JP" altLang="en-US" sz="2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28149860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xmlns="" id="{846317BD-4182-43D0-91F4-50E46B127B7D}"/>
              </a:ext>
            </a:extLst>
          </p:cNvPr>
          <p:cNvPicPr>
            <a:picLocks noChangeAspect="1"/>
          </p:cNvPicPr>
          <p:nvPr/>
        </p:nvPicPr>
        <p:blipFill rotWithShape="1">
          <a:blip r:embed="rId2"/>
          <a:srcRect l="18750" t="33048" r="20803" b="24163"/>
          <a:stretch/>
        </p:blipFill>
        <p:spPr>
          <a:xfrm>
            <a:off x="1209859" y="1619147"/>
            <a:ext cx="5586867" cy="2728218"/>
          </a:xfrm>
          <a:prstGeom prst="rect">
            <a:avLst/>
          </a:prstGeom>
        </p:spPr>
      </p:pic>
      <p:cxnSp>
        <p:nvCxnSpPr>
          <p:cNvPr id="40" name="直線コネクタ 39">
            <a:extLst>
              <a:ext uri="{FF2B5EF4-FFF2-40B4-BE49-F238E27FC236}">
                <a16:creationId xmlns:a16="http://schemas.microsoft.com/office/drawing/2014/main" xmlns="" id="{D4556341-2768-4775-B05C-252C2E440FE1}"/>
              </a:ext>
            </a:extLst>
          </p:cNvPr>
          <p:cNvCxnSpPr/>
          <p:nvPr/>
        </p:nvCxnSpPr>
        <p:spPr>
          <a:xfrm>
            <a:off x="0" y="506114"/>
            <a:ext cx="914400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タイトル 1">
            <a:extLst>
              <a:ext uri="{FF2B5EF4-FFF2-40B4-BE49-F238E27FC236}">
                <a16:creationId xmlns:a16="http://schemas.microsoft.com/office/drawing/2014/main" xmlns="" id="{F47DB502-8EA9-46A0-BC4C-0959501B6623}"/>
              </a:ext>
            </a:extLst>
          </p:cNvPr>
          <p:cNvSpPr txBox="1">
            <a:spLocks/>
          </p:cNvSpPr>
          <p:nvPr/>
        </p:nvSpPr>
        <p:spPr>
          <a:xfrm>
            <a:off x="0" y="-27384"/>
            <a:ext cx="9144000" cy="56207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kumimoji="1" lang="ja-JP" altLang="en-US"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j-cs"/>
              </a:rPr>
              <a:t>３．引越しワンストップサービスについて</a:t>
            </a:r>
            <a:endParaRPr lang="ja-JP" altLang="en-US" sz="2000" dirty="0">
              <a:latin typeface="Meiryo UI" panose="020B0604030504040204" pitchFamily="50" charset="-128"/>
              <a:ea typeface="Meiryo UI" panose="020B0604030504040204" pitchFamily="50" charset="-128"/>
            </a:endParaRPr>
          </a:p>
        </p:txBody>
      </p:sp>
      <p:sp>
        <p:nvSpPr>
          <p:cNvPr id="13" name="Rectangle 5">
            <a:extLst>
              <a:ext uri="{FF2B5EF4-FFF2-40B4-BE49-F238E27FC236}">
                <a16:creationId xmlns:a16="http://schemas.microsoft.com/office/drawing/2014/main" xmlns="" id="{90F601A8-535D-4565-9B11-55B35AACDF99}"/>
              </a:ext>
            </a:extLst>
          </p:cNvPr>
          <p:cNvSpPr txBox="1">
            <a:spLocks noChangeArrowheads="1"/>
          </p:cNvSpPr>
          <p:nvPr/>
        </p:nvSpPr>
        <p:spPr>
          <a:xfrm>
            <a:off x="148117" y="507673"/>
            <a:ext cx="8899525" cy="562074"/>
          </a:xfrm>
          <a:prstGeom prst="rect">
            <a:avLst/>
          </a:prstGeom>
        </p:spPr>
        <p:txBody>
          <a:bodyPr tIns="90000" bIns="90000"/>
          <a:lstStyle>
            <a:defPPr>
              <a:defRPr lang="en-US"/>
            </a:defPPr>
            <a:lvl1pPr marL="182563" lvl="0" indent="-182563" eaLnBrk="1" hangingPunct="1">
              <a:lnSpc>
                <a:spcPct val="100000"/>
              </a:lnSpc>
              <a:spcBef>
                <a:spcPct val="20000"/>
              </a:spcBef>
              <a:buClr>
                <a:srgbClr val="002060"/>
              </a:buClr>
              <a:buFont typeface="Wingdings" pitchFamily="2" charset="2"/>
              <a:buNone/>
              <a:defRPr kumimoji="1" sz="1600" b="0" i="0" u="none" strike="noStrike" kern="0" cap="none" spc="0" normalizeH="0" baseline="0">
                <a:ln>
                  <a:noFill/>
                </a:ln>
                <a:effectLst/>
                <a:uLnTx/>
                <a:uFillTx/>
                <a:latin typeface="+mn-ea"/>
                <a:ea typeface="+mn-ea"/>
              </a:defRPr>
            </a:lvl1pPr>
            <a:lvl2pPr marL="742950" indent="-285750">
              <a:spcBef>
                <a:spcPct val="20000"/>
              </a:spcBef>
              <a:buClr>
                <a:srgbClr val="FFCC66"/>
              </a:buClr>
              <a:buFont typeface="Wingdings" pitchFamily="2" charset="2"/>
              <a:buChar char="n"/>
              <a:defRPr kumimoji="1">
                <a:latin typeface="+mn-lt"/>
                <a:ea typeface="+mn-ea"/>
              </a:defRPr>
            </a:lvl2pPr>
            <a:lvl3pPr marL="1143000" indent="-228600">
              <a:spcBef>
                <a:spcPct val="20000"/>
              </a:spcBef>
              <a:buClr>
                <a:srgbClr val="FFCC66"/>
              </a:buClr>
              <a:buFont typeface="Wingdings" pitchFamily="2" charset="2"/>
              <a:buChar char="n"/>
              <a:defRPr kumimoji="1">
                <a:latin typeface="+mn-lt"/>
                <a:ea typeface="+mn-ea"/>
              </a:defRPr>
            </a:lvl3pPr>
            <a:lvl4pPr marL="1600200" indent="-228600">
              <a:spcBef>
                <a:spcPct val="20000"/>
              </a:spcBef>
              <a:buClr>
                <a:srgbClr val="FFCC66"/>
              </a:buClr>
              <a:buFont typeface="Wingdings" pitchFamily="2" charset="2"/>
              <a:buChar char="n"/>
              <a:defRPr kumimoji="1">
                <a:latin typeface="+mn-lt"/>
                <a:ea typeface="+mn-ea"/>
              </a:defRPr>
            </a:lvl4pPr>
            <a:lvl5pPr marL="2057400" indent="-228600">
              <a:spcBef>
                <a:spcPct val="20000"/>
              </a:spcBef>
              <a:buClr>
                <a:srgbClr val="FFCC66"/>
              </a:buClr>
              <a:buFont typeface="Wingdings" pitchFamily="2" charset="2"/>
              <a:buChar char="n"/>
              <a:defRPr kumimoji="1">
                <a:latin typeface="+mn-lt"/>
                <a:ea typeface="+mn-ea"/>
              </a:defRPr>
            </a:lvl5pPr>
            <a:lvl6pPr marL="2514600" indent="-228600" fontAlgn="base">
              <a:spcBef>
                <a:spcPct val="20000"/>
              </a:spcBef>
              <a:spcAft>
                <a:spcPct val="0"/>
              </a:spcAft>
              <a:buClr>
                <a:srgbClr val="FFCC66"/>
              </a:buClr>
              <a:buFont typeface="Wingdings" pitchFamily="2" charset="2"/>
              <a:buChar char="n"/>
              <a:defRPr kumimoji="1">
                <a:latin typeface="+mn-lt"/>
                <a:ea typeface="+mn-ea"/>
              </a:defRPr>
            </a:lvl6pPr>
            <a:lvl7pPr marL="2971800" indent="-228600" fontAlgn="base">
              <a:spcBef>
                <a:spcPct val="20000"/>
              </a:spcBef>
              <a:spcAft>
                <a:spcPct val="0"/>
              </a:spcAft>
              <a:buClr>
                <a:srgbClr val="FFCC66"/>
              </a:buClr>
              <a:buFont typeface="Wingdings" pitchFamily="2" charset="2"/>
              <a:buChar char="n"/>
              <a:defRPr kumimoji="1">
                <a:latin typeface="+mn-lt"/>
                <a:ea typeface="+mn-ea"/>
              </a:defRPr>
            </a:lvl7pPr>
            <a:lvl8pPr marL="3429000" indent="-228600" fontAlgn="base">
              <a:spcBef>
                <a:spcPct val="20000"/>
              </a:spcBef>
              <a:spcAft>
                <a:spcPct val="0"/>
              </a:spcAft>
              <a:buClr>
                <a:srgbClr val="FFCC66"/>
              </a:buClr>
              <a:buFont typeface="Wingdings" pitchFamily="2" charset="2"/>
              <a:buChar char="n"/>
              <a:defRPr kumimoji="1">
                <a:latin typeface="+mn-lt"/>
                <a:ea typeface="+mn-ea"/>
              </a:defRPr>
            </a:lvl8pPr>
            <a:lvl9pPr marL="3886200" indent="-228600" fontAlgn="base">
              <a:spcBef>
                <a:spcPct val="20000"/>
              </a:spcBef>
              <a:spcAft>
                <a:spcPct val="0"/>
              </a:spcAft>
              <a:buClr>
                <a:srgbClr val="FFCC66"/>
              </a:buClr>
              <a:buFont typeface="Wingdings" pitchFamily="2" charset="2"/>
              <a:buChar char="n"/>
              <a:defRPr kumimoji="1">
                <a:latin typeface="+mn-lt"/>
                <a:ea typeface="+mn-ea"/>
              </a:defRPr>
            </a:lvl9pPr>
          </a:lstStyle>
          <a:p>
            <a:pPr marL="0" indent="0">
              <a:spcBef>
                <a:spcPts val="0"/>
              </a:spcBef>
              <a:buClrTx/>
              <a:defRPr/>
            </a:pPr>
            <a:r>
              <a:rPr lang="ja-JP" altLang="en-US" sz="1400" dirty="0">
                <a:latin typeface="Meiryo UI" panose="020B0604030504040204" pitchFamily="50" charset="-128"/>
                <a:ea typeface="Meiryo UI" panose="020B0604030504040204" pitchFamily="50" charset="-128"/>
              </a:rPr>
              <a:t>引越しワンストップサービスについては、既に実証実験も始まっており、マイナポータルを経由して届いた引越し情報を基に、ワンストップで手続きが完了することを目的に対応が進められているところ。</a:t>
            </a:r>
            <a:endParaRPr lang="en-US" altLang="ja-JP" sz="1400" dirty="0">
              <a:latin typeface="Meiryo UI" panose="020B0604030504040204" pitchFamily="50" charset="-128"/>
              <a:ea typeface="Meiryo UI" panose="020B0604030504040204" pitchFamily="50" charset="-128"/>
            </a:endParaRPr>
          </a:p>
        </p:txBody>
      </p:sp>
      <p:sp>
        <p:nvSpPr>
          <p:cNvPr id="20" name="Rectangle 5">
            <a:extLst>
              <a:ext uri="{FF2B5EF4-FFF2-40B4-BE49-F238E27FC236}">
                <a16:creationId xmlns:a16="http://schemas.microsoft.com/office/drawing/2014/main" xmlns="" id="{FF8E5774-A51F-4F94-B739-2017A06A9C74}"/>
              </a:ext>
            </a:extLst>
          </p:cNvPr>
          <p:cNvSpPr txBox="1">
            <a:spLocks noChangeArrowheads="1"/>
          </p:cNvSpPr>
          <p:nvPr/>
        </p:nvSpPr>
        <p:spPr>
          <a:xfrm>
            <a:off x="146513" y="1104468"/>
            <a:ext cx="8899525" cy="346649"/>
          </a:xfrm>
          <a:prstGeom prst="rect">
            <a:avLst/>
          </a:prstGeom>
        </p:spPr>
        <p:txBody>
          <a:bodyPr tIns="90000" bIns="90000"/>
          <a:lstStyle>
            <a:defPPr>
              <a:defRPr lang="en-US"/>
            </a:defPPr>
            <a:lvl1pPr marL="182563" lvl="0" indent="-182563" eaLnBrk="1" hangingPunct="1">
              <a:lnSpc>
                <a:spcPct val="100000"/>
              </a:lnSpc>
              <a:spcBef>
                <a:spcPct val="20000"/>
              </a:spcBef>
              <a:buClr>
                <a:srgbClr val="002060"/>
              </a:buClr>
              <a:buFont typeface="Wingdings" pitchFamily="2" charset="2"/>
              <a:buNone/>
              <a:defRPr kumimoji="1" sz="1600" b="0" i="0" u="none" strike="noStrike" kern="0" cap="none" spc="0" normalizeH="0" baseline="0">
                <a:ln>
                  <a:noFill/>
                </a:ln>
                <a:effectLst/>
                <a:uLnTx/>
                <a:uFillTx/>
                <a:latin typeface="+mn-ea"/>
                <a:ea typeface="+mn-ea"/>
              </a:defRPr>
            </a:lvl1pPr>
            <a:lvl2pPr marL="742950" indent="-285750">
              <a:spcBef>
                <a:spcPct val="20000"/>
              </a:spcBef>
              <a:buClr>
                <a:srgbClr val="FFCC66"/>
              </a:buClr>
              <a:buFont typeface="Wingdings" pitchFamily="2" charset="2"/>
              <a:buChar char="n"/>
              <a:defRPr kumimoji="1">
                <a:latin typeface="+mn-lt"/>
                <a:ea typeface="+mn-ea"/>
              </a:defRPr>
            </a:lvl2pPr>
            <a:lvl3pPr marL="1143000" indent="-228600">
              <a:spcBef>
                <a:spcPct val="20000"/>
              </a:spcBef>
              <a:buClr>
                <a:srgbClr val="FFCC66"/>
              </a:buClr>
              <a:buFont typeface="Wingdings" pitchFamily="2" charset="2"/>
              <a:buChar char="n"/>
              <a:defRPr kumimoji="1">
                <a:latin typeface="+mn-lt"/>
                <a:ea typeface="+mn-ea"/>
              </a:defRPr>
            </a:lvl3pPr>
            <a:lvl4pPr marL="1600200" indent="-228600">
              <a:spcBef>
                <a:spcPct val="20000"/>
              </a:spcBef>
              <a:buClr>
                <a:srgbClr val="FFCC66"/>
              </a:buClr>
              <a:buFont typeface="Wingdings" pitchFamily="2" charset="2"/>
              <a:buChar char="n"/>
              <a:defRPr kumimoji="1">
                <a:latin typeface="+mn-lt"/>
                <a:ea typeface="+mn-ea"/>
              </a:defRPr>
            </a:lvl4pPr>
            <a:lvl5pPr marL="2057400" indent="-228600">
              <a:spcBef>
                <a:spcPct val="20000"/>
              </a:spcBef>
              <a:buClr>
                <a:srgbClr val="FFCC66"/>
              </a:buClr>
              <a:buFont typeface="Wingdings" pitchFamily="2" charset="2"/>
              <a:buChar char="n"/>
              <a:defRPr kumimoji="1">
                <a:latin typeface="+mn-lt"/>
                <a:ea typeface="+mn-ea"/>
              </a:defRPr>
            </a:lvl5pPr>
            <a:lvl6pPr marL="2514600" indent="-228600" fontAlgn="base">
              <a:spcBef>
                <a:spcPct val="20000"/>
              </a:spcBef>
              <a:spcAft>
                <a:spcPct val="0"/>
              </a:spcAft>
              <a:buClr>
                <a:srgbClr val="FFCC66"/>
              </a:buClr>
              <a:buFont typeface="Wingdings" pitchFamily="2" charset="2"/>
              <a:buChar char="n"/>
              <a:defRPr kumimoji="1">
                <a:latin typeface="+mn-lt"/>
                <a:ea typeface="+mn-ea"/>
              </a:defRPr>
            </a:lvl6pPr>
            <a:lvl7pPr marL="2971800" indent="-228600" fontAlgn="base">
              <a:spcBef>
                <a:spcPct val="20000"/>
              </a:spcBef>
              <a:spcAft>
                <a:spcPct val="0"/>
              </a:spcAft>
              <a:buClr>
                <a:srgbClr val="FFCC66"/>
              </a:buClr>
              <a:buFont typeface="Wingdings" pitchFamily="2" charset="2"/>
              <a:buChar char="n"/>
              <a:defRPr kumimoji="1">
                <a:latin typeface="+mn-lt"/>
                <a:ea typeface="+mn-ea"/>
              </a:defRPr>
            </a:lvl7pPr>
            <a:lvl8pPr marL="3429000" indent="-228600" fontAlgn="base">
              <a:spcBef>
                <a:spcPct val="20000"/>
              </a:spcBef>
              <a:spcAft>
                <a:spcPct val="0"/>
              </a:spcAft>
              <a:buClr>
                <a:srgbClr val="FFCC66"/>
              </a:buClr>
              <a:buFont typeface="Wingdings" pitchFamily="2" charset="2"/>
              <a:buChar char="n"/>
              <a:defRPr kumimoji="1">
                <a:latin typeface="+mn-lt"/>
                <a:ea typeface="+mn-ea"/>
              </a:defRPr>
            </a:lvl8pPr>
            <a:lvl9pPr marL="3886200" indent="-228600" fontAlgn="base">
              <a:spcBef>
                <a:spcPct val="20000"/>
              </a:spcBef>
              <a:spcAft>
                <a:spcPct val="0"/>
              </a:spcAft>
              <a:buClr>
                <a:srgbClr val="FFCC66"/>
              </a:buClr>
              <a:buFont typeface="Wingdings" pitchFamily="2" charset="2"/>
              <a:buChar char="n"/>
              <a:defRPr kumimoji="1">
                <a:latin typeface="+mn-lt"/>
                <a:ea typeface="+mn-ea"/>
              </a:defRPr>
            </a:lvl9pPr>
          </a:lstStyle>
          <a:p>
            <a:pPr marL="0" marR="0" lvl="0" indent="0" defTabSz="914400" rtl="0" eaLnBrk="1" fontAlgn="auto" latinLnBrk="0" hangingPunct="1">
              <a:lnSpc>
                <a:spcPct val="100000"/>
              </a:lnSpc>
              <a:spcBef>
                <a:spcPts val="0"/>
              </a:spcBef>
              <a:spcAft>
                <a:spcPts val="0"/>
              </a:spcAft>
              <a:buClrTx/>
              <a:buSzTx/>
              <a:buFontTx/>
              <a:buNone/>
              <a:tabLst/>
              <a:defRPr/>
            </a:pPr>
            <a:r>
              <a:rPr lang="ja-JP" altLang="en-US" sz="1400" dirty="0">
                <a:latin typeface="Meiryo UI" panose="020B0604030504040204" pitchFamily="50" charset="-128"/>
                <a:ea typeface="Meiryo UI" panose="020B0604030504040204" pitchFamily="50" charset="-128"/>
              </a:rPr>
              <a:t>■引越しワンストップサービスの目指す姿</a:t>
            </a:r>
            <a:endParaRPr lang="en-US" altLang="ja-JP" sz="1400" dirty="0">
              <a:latin typeface="Meiryo UI" panose="020B0604030504040204" pitchFamily="50" charset="-128"/>
              <a:ea typeface="Meiryo UI" panose="020B0604030504040204" pitchFamily="50" charset="-128"/>
            </a:endParaRPr>
          </a:p>
          <a:p>
            <a:pPr marL="0" marR="0" lvl="0" indent="0" defTabSz="914400" rtl="0" eaLnBrk="1" fontAlgn="auto" latinLnBrk="0" hangingPunct="1">
              <a:lnSpc>
                <a:spcPct val="100000"/>
              </a:lnSpc>
              <a:spcBef>
                <a:spcPts val="0"/>
              </a:spcBef>
              <a:spcAft>
                <a:spcPts val="0"/>
              </a:spcAft>
              <a:buClrTx/>
              <a:buSzTx/>
              <a:buFontTx/>
              <a:buNone/>
              <a:tabLst/>
              <a:defRPr/>
            </a:pPr>
            <a:r>
              <a:rPr lang="ja-JP" altLang="en-US" sz="1400" dirty="0">
                <a:latin typeface="Meiryo UI" panose="020B0604030504040204" pitchFamily="50" charset="-128"/>
                <a:ea typeface="Meiryo UI" panose="020B0604030504040204" pitchFamily="50" charset="-128"/>
              </a:rPr>
              <a:t>（令和</a:t>
            </a:r>
            <a:r>
              <a:rPr lang="en-US" altLang="ja-JP" sz="1400" dirty="0">
                <a:latin typeface="Meiryo UI" panose="020B0604030504040204" pitchFamily="50" charset="-128"/>
                <a:ea typeface="Meiryo UI" panose="020B0604030504040204" pitchFamily="50" charset="-128"/>
              </a:rPr>
              <a:t>3</a:t>
            </a:r>
            <a:r>
              <a:rPr lang="ja-JP" altLang="en-US" sz="1400" dirty="0">
                <a:latin typeface="Meiryo UI" panose="020B0604030504040204" pitchFamily="50" charset="-128"/>
                <a:ea typeface="Meiryo UI" panose="020B0604030504040204" pitchFamily="50" charset="-128"/>
              </a:rPr>
              <a:t>年</a:t>
            </a:r>
            <a:r>
              <a:rPr lang="en-US" altLang="ja-JP" sz="1400" dirty="0">
                <a:latin typeface="Meiryo UI" panose="020B0604030504040204" pitchFamily="50" charset="-128"/>
                <a:ea typeface="Meiryo UI" panose="020B0604030504040204" pitchFamily="50" charset="-128"/>
              </a:rPr>
              <a:t>12</a:t>
            </a:r>
            <a:r>
              <a:rPr lang="ja-JP" altLang="en-US" sz="1400" dirty="0">
                <a:latin typeface="Meiryo UI" panose="020B0604030504040204" pitchFamily="50" charset="-128"/>
                <a:ea typeface="Meiryo UI" panose="020B0604030504040204" pitchFamily="50" charset="-128"/>
              </a:rPr>
              <a:t>月の「地方公共団体の基幹業務システムの統一・標準化について」から抜粋） </a:t>
            </a:r>
            <a:endParaRPr lang="en-US" altLang="ja-JP" sz="1400" dirty="0">
              <a:latin typeface="Meiryo UI" panose="020B0604030504040204" pitchFamily="50" charset="-128"/>
              <a:ea typeface="Meiryo UI" panose="020B0604030504040204" pitchFamily="50" charset="-128"/>
            </a:endParaRPr>
          </a:p>
        </p:txBody>
      </p:sp>
      <p:sp>
        <p:nvSpPr>
          <p:cNvPr id="18" name="フローチャート: 代替処理 17">
            <a:extLst>
              <a:ext uri="{FF2B5EF4-FFF2-40B4-BE49-F238E27FC236}">
                <a16:creationId xmlns:a16="http://schemas.microsoft.com/office/drawing/2014/main" xmlns="" id="{40AD3376-723B-4F3F-BBFA-8DA19E57C8A2}"/>
              </a:ext>
            </a:extLst>
          </p:cNvPr>
          <p:cNvSpPr/>
          <p:nvPr/>
        </p:nvSpPr>
        <p:spPr>
          <a:xfrm>
            <a:off x="4788816" y="2922309"/>
            <a:ext cx="2121031" cy="1513863"/>
          </a:xfrm>
          <a:prstGeom prst="flowChartAlternateProcess">
            <a:avLst/>
          </a:prstGeom>
          <a:noFill/>
          <a:ln w="34925">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xmlns="" id="{A71E5D27-B403-4683-9EF7-E4A7F445BAC0}"/>
              </a:ext>
            </a:extLst>
          </p:cNvPr>
          <p:cNvSpPr/>
          <p:nvPr/>
        </p:nvSpPr>
        <p:spPr>
          <a:xfrm>
            <a:off x="252001" y="4576708"/>
            <a:ext cx="8640000" cy="2172884"/>
          </a:xfrm>
          <a:prstGeom prst="rect">
            <a:avLst/>
          </a:prstGeom>
          <a:ln w="19050">
            <a:solidFill>
              <a:schemeClr val="tx1"/>
            </a:solidFill>
          </a:ln>
        </p:spPr>
        <p:txBody>
          <a:bodyPr wrap="square" lIns="144000" tIns="216000" rIns="144000">
            <a:no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ja-JP" altLang="en-US" sz="1400" dirty="0">
                <a:solidFill>
                  <a:prstClr val="black"/>
                </a:solidFill>
                <a:latin typeface="Meiryo UI" panose="020B0604030504040204" pitchFamily="50" charset="-128"/>
                <a:ea typeface="Meiryo UI" panose="020B0604030504040204" pitchFamily="50" charset="-128"/>
              </a:rPr>
              <a:t>・マイナポータルを経由し、転出元へ異動届を提出した以降、住基ネットを介し、転出先に届く転入予約の情報について、</a:t>
            </a:r>
            <a:endParaRPr lang="en-US" altLang="ja-JP" sz="1400" dirty="0">
              <a:solidFill>
                <a:prstClr val="black"/>
              </a:solidFill>
              <a:latin typeface="Meiryo UI" panose="020B0604030504040204" pitchFamily="50" charset="-128"/>
              <a:ea typeface="Meiryo UI" panose="020B0604030504040204" pitchFamily="50" charset="-128"/>
            </a:endParaRPr>
          </a:p>
          <a:p>
            <a:pPr marL="0" marR="0" lvl="0" indent="0" defTabSz="914400" rtl="0" eaLnBrk="1" fontAlgn="auto" latinLnBrk="0" hangingPunct="1">
              <a:lnSpc>
                <a:spcPct val="100000"/>
              </a:lnSpc>
              <a:spcBef>
                <a:spcPts val="0"/>
              </a:spcBef>
              <a:spcAft>
                <a:spcPts val="0"/>
              </a:spcAft>
              <a:buClrTx/>
              <a:buSzTx/>
              <a:buFontTx/>
              <a:buNone/>
              <a:tabLst/>
              <a:defRPr/>
            </a:pPr>
            <a:r>
              <a:rPr lang="ja-JP" altLang="en-US" sz="1400" dirty="0">
                <a:solidFill>
                  <a:prstClr val="black"/>
                </a:solidFill>
                <a:latin typeface="Meiryo UI" panose="020B0604030504040204" pitchFamily="50" charset="-128"/>
                <a:ea typeface="Meiryo UI" panose="020B0604030504040204" pitchFamily="50" charset="-128"/>
              </a:rPr>
              <a:t> 令和４年度の制度改正以降、住民が自治体を訪問し、確定させるまでの期間は仮登録の状態が継続されることになる。</a:t>
            </a:r>
            <a:endParaRPr lang="en-US" altLang="ja-JP" sz="1400" dirty="0">
              <a:solidFill>
                <a:prstClr val="black"/>
              </a:solidFill>
              <a:latin typeface="Meiryo UI" panose="020B0604030504040204" pitchFamily="50" charset="-128"/>
              <a:ea typeface="Meiryo UI" panose="020B0604030504040204" pitchFamily="50" charset="-128"/>
            </a:endParaRPr>
          </a:p>
          <a:p>
            <a:pPr marL="0" marR="0" lvl="0" indent="0" defTabSz="914400" rtl="0" eaLnBrk="1" fontAlgn="auto" latinLnBrk="0" hangingPunct="1">
              <a:lnSpc>
                <a:spcPct val="100000"/>
              </a:lnSpc>
              <a:spcBef>
                <a:spcPts val="0"/>
              </a:spcBef>
              <a:spcAft>
                <a:spcPts val="0"/>
              </a:spcAft>
              <a:buClrTx/>
              <a:buSzTx/>
              <a:buFontTx/>
              <a:buNone/>
              <a:tabLst/>
              <a:defRPr/>
            </a:pPr>
            <a:r>
              <a:rPr lang="ja-JP" altLang="en-US" sz="1400" dirty="0">
                <a:solidFill>
                  <a:prstClr val="black"/>
                </a:solidFill>
                <a:latin typeface="Meiryo UI" panose="020B0604030504040204" pitchFamily="50" charset="-128"/>
                <a:ea typeface="Meiryo UI" panose="020B0604030504040204" pitchFamily="50" charset="-128"/>
              </a:rPr>
              <a:t>・仮登録の状態における国保業務の在り方について、住民が訪問された以降、スムーズな事務処理を継続させるため、一</a:t>
            </a:r>
            <a:endParaRPr lang="en-US" altLang="ja-JP" sz="1400" dirty="0">
              <a:solidFill>
                <a:prstClr val="black"/>
              </a:solidFill>
              <a:latin typeface="Meiryo UI" panose="020B0604030504040204" pitchFamily="50" charset="-128"/>
              <a:ea typeface="Meiryo UI" panose="020B0604030504040204" pitchFamily="50" charset="-128"/>
            </a:endParaRPr>
          </a:p>
          <a:p>
            <a:pPr marL="0" marR="0" lvl="0" indent="0" defTabSz="914400" rtl="0" eaLnBrk="1" fontAlgn="auto" latinLnBrk="0" hangingPunct="1">
              <a:lnSpc>
                <a:spcPct val="100000"/>
              </a:lnSpc>
              <a:spcBef>
                <a:spcPts val="0"/>
              </a:spcBef>
              <a:spcAft>
                <a:spcPts val="0"/>
              </a:spcAft>
              <a:buClrTx/>
              <a:buSzTx/>
              <a:buFontTx/>
              <a:buNone/>
              <a:tabLst/>
              <a:defRPr/>
            </a:pPr>
            <a:r>
              <a:rPr lang="ja-JP" altLang="en-US" sz="1400" dirty="0">
                <a:solidFill>
                  <a:prstClr val="black"/>
                </a:solidFill>
                <a:latin typeface="Meiryo UI" panose="020B0604030504040204" pitchFamily="50" charset="-128"/>
                <a:ea typeface="Meiryo UI" panose="020B0604030504040204" pitchFamily="50" charset="-128"/>
              </a:rPr>
              <a:t> 定の手続きを行う必要が生じることも想定される一方、仮に転出元において転出取消となる可能性もあり、その場合の</a:t>
            </a:r>
            <a:endParaRPr lang="en-US" altLang="ja-JP" sz="1400" dirty="0">
              <a:solidFill>
                <a:prstClr val="black"/>
              </a:solidFill>
              <a:latin typeface="Meiryo UI" panose="020B0604030504040204" pitchFamily="50" charset="-128"/>
              <a:ea typeface="Meiryo UI" panose="020B0604030504040204" pitchFamily="50" charset="-128"/>
            </a:endParaRPr>
          </a:p>
          <a:p>
            <a:pPr marL="0" marR="0" lvl="0" indent="0" defTabSz="914400" rtl="0" eaLnBrk="1" fontAlgn="auto" latinLnBrk="0" hangingPunct="1">
              <a:lnSpc>
                <a:spcPct val="100000"/>
              </a:lnSpc>
              <a:spcBef>
                <a:spcPts val="0"/>
              </a:spcBef>
              <a:spcAft>
                <a:spcPts val="0"/>
              </a:spcAft>
              <a:buClrTx/>
              <a:buSzTx/>
              <a:buFontTx/>
              <a:buNone/>
              <a:tabLst/>
              <a:defRPr/>
            </a:pPr>
            <a:r>
              <a:rPr lang="ja-JP" altLang="en-US" sz="1400" dirty="0">
                <a:solidFill>
                  <a:prstClr val="black"/>
                </a:solidFill>
                <a:latin typeface="Meiryo UI" panose="020B0604030504040204" pitchFamily="50" charset="-128"/>
                <a:ea typeface="Meiryo UI" panose="020B0604030504040204" pitchFamily="50" charset="-128"/>
              </a:rPr>
              <a:t> 事務処理の戻りについても検討が必要になるものと想定している。</a:t>
            </a:r>
            <a:endParaRPr lang="en-US" altLang="ja-JP" sz="1400" dirty="0">
              <a:solidFill>
                <a:prstClr val="black"/>
              </a:solidFill>
              <a:latin typeface="Meiryo UI" panose="020B0604030504040204" pitchFamily="50" charset="-128"/>
              <a:ea typeface="Meiryo UI" panose="020B0604030504040204" pitchFamily="50" charset="-128"/>
            </a:endParaRPr>
          </a:p>
          <a:p>
            <a:pPr marL="0" marR="0" lvl="0" indent="0" defTabSz="914400" rtl="0" eaLnBrk="1" fontAlgn="auto" latinLnBrk="0" hangingPunct="1">
              <a:lnSpc>
                <a:spcPct val="100000"/>
              </a:lnSpc>
              <a:spcBef>
                <a:spcPts val="0"/>
              </a:spcBef>
              <a:spcAft>
                <a:spcPts val="0"/>
              </a:spcAft>
              <a:buClrTx/>
              <a:buSzTx/>
              <a:buFontTx/>
              <a:buNone/>
              <a:tabLst/>
              <a:defRPr/>
            </a:pPr>
            <a:r>
              <a:rPr lang="ja-JP" altLang="en-US" sz="1400" dirty="0">
                <a:solidFill>
                  <a:prstClr val="black"/>
                </a:solidFill>
                <a:latin typeface="Meiryo UI" panose="020B0604030504040204" pitchFamily="50" charset="-128"/>
                <a:ea typeface="Meiryo UI" panose="020B0604030504040204" pitchFamily="50" charset="-128"/>
              </a:rPr>
              <a:t>・上述した内容を踏まえ、仮登録として必要とされる事務処理、及び機能の要件についてご意見を賜りたい。</a:t>
            </a:r>
            <a:endParaRPr lang="en-US" altLang="ja-JP" sz="1400" dirty="0">
              <a:solidFill>
                <a:prstClr val="black"/>
              </a:solidFill>
              <a:latin typeface="Meiryo UI" panose="020B0604030504040204" pitchFamily="50" charset="-128"/>
              <a:ea typeface="Meiryo UI" panose="020B0604030504040204" pitchFamily="50" charset="-128"/>
            </a:endParaRPr>
          </a:p>
          <a:p>
            <a:pPr marL="0" marR="0" lvl="0" indent="0" defTabSz="914400" rtl="0" eaLnBrk="1" fontAlgn="auto" latinLnBrk="0" hangingPunct="1">
              <a:lnSpc>
                <a:spcPct val="100000"/>
              </a:lnSpc>
              <a:spcBef>
                <a:spcPts val="0"/>
              </a:spcBef>
              <a:spcAft>
                <a:spcPts val="0"/>
              </a:spcAft>
              <a:buClrTx/>
              <a:buSzTx/>
              <a:buFontTx/>
              <a:buNone/>
              <a:tabLst/>
              <a:defRPr/>
            </a:pPr>
            <a:r>
              <a:rPr lang="ja-JP" altLang="en-US" sz="1400" dirty="0">
                <a:solidFill>
                  <a:prstClr val="black"/>
                </a:solidFill>
                <a:latin typeface="Meiryo UI" panose="020B0604030504040204" pitchFamily="50" charset="-128"/>
                <a:ea typeface="Meiryo UI" panose="020B0604030504040204" pitchFamily="50" charset="-128"/>
              </a:rPr>
              <a:t>　　例）住民記録から連携される仮登録状態のフラグ管理　等</a:t>
            </a:r>
            <a:endParaRPr lang="en-US" altLang="ja-JP" sz="1400" dirty="0">
              <a:solidFill>
                <a:prstClr val="black"/>
              </a:solidFill>
              <a:latin typeface="Meiryo UI" panose="020B0604030504040204" pitchFamily="50" charset="-128"/>
              <a:ea typeface="Meiryo UI" panose="020B0604030504040204" pitchFamily="50" charset="-128"/>
            </a:endParaRPr>
          </a:p>
          <a:p>
            <a:pPr marL="0" marR="0" lvl="0" indent="0" defTabSz="914400" rtl="0" eaLnBrk="1" fontAlgn="auto" latinLnBrk="0" hangingPunct="1">
              <a:lnSpc>
                <a:spcPct val="100000"/>
              </a:lnSpc>
              <a:spcBef>
                <a:spcPts val="0"/>
              </a:spcBef>
              <a:spcAft>
                <a:spcPts val="0"/>
              </a:spcAft>
              <a:buClrTx/>
              <a:buSzTx/>
              <a:buFontTx/>
              <a:buNone/>
              <a:tabLst/>
              <a:defRPr/>
            </a:pPr>
            <a:r>
              <a:rPr lang="ja-JP" altLang="en-US" sz="1400" dirty="0">
                <a:latin typeface="Meiryo UI" panose="020B0604030504040204" pitchFamily="50" charset="-128"/>
                <a:ea typeface="Meiryo UI" panose="020B0604030504040204" pitchFamily="50" charset="-128"/>
              </a:rPr>
              <a:t>ご意見は別添③</a:t>
            </a:r>
            <a:r>
              <a:rPr lang="en-US" altLang="ja-JP" sz="1400" dirty="0">
                <a:latin typeface="Meiryo UI" panose="020B0604030504040204" pitchFamily="50" charset="-128"/>
                <a:ea typeface="Meiryo UI" panose="020B0604030504040204" pitchFamily="50" charset="-128"/>
              </a:rPr>
              <a:t>-1</a:t>
            </a:r>
            <a:r>
              <a:rPr lang="ja-JP" altLang="en-US" sz="1400" dirty="0">
                <a:latin typeface="Meiryo UI" panose="020B0604030504040204" pitchFamily="50" charset="-128"/>
                <a:ea typeface="Meiryo UI" panose="020B0604030504040204" pitchFamily="50" charset="-128"/>
              </a:rPr>
              <a:t>「国民健康保険システム標準化　</a:t>
            </a:r>
            <a:r>
              <a:rPr lang="en-US" altLang="ja-JP" sz="1400" dirty="0">
                <a:latin typeface="Meiryo UI" panose="020B0604030504040204" pitchFamily="50" charset="-128"/>
                <a:ea typeface="Meiryo UI" panose="020B0604030504040204" pitchFamily="50" charset="-128"/>
              </a:rPr>
              <a:t>BPR</a:t>
            </a:r>
            <a:r>
              <a:rPr lang="ja-JP" altLang="en-US" sz="1400" dirty="0">
                <a:latin typeface="Meiryo UI" panose="020B0604030504040204" pitchFamily="50" charset="-128"/>
                <a:ea typeface="Meiryo UI" panose="020B0604030504040204" pitchFamily="50" charset="-128"/>
              </a:rPr>
              <a:t>に係る意見聴取依頼について　意見回答書」にご記入いただ</a:t>
            </a:r>
            <a:endParaRPr lang="en-US" altLang="ja-JP" sz="1400" dirty="0">
              <a:latin typeface="Meiryo UI" panose="020B0604030504040204" pitchFamily="50" charset="-128"/>
              <a:ea typeface="Meiryo UI" panose="020B0604030504040204" pitchFamily="50" charset="-128"/>
            </a:endParaRPr>
          </a:p>
          <a:p>
            <a:pPr marL="0" marR="0" lvl="0" indent="0" defTabSz="914400" rtl="0" eaLnBrk="1" fontAlgn="auto" latinLnBrk="0" hangingPunct="1">
              <a:lnSpc>
                <a:spcPct val="100000"/>
              </a:lnSpc>
              <a:spcBef>
                <a:spcPts val="0"/>
              </a:spcBef>
              <a:spcAft>
                <a:spcPts val="0"/>
              </a:spcAft>
              <a:buClrTx/>
              <a:buSzTx/>
              <a:buFontTx/>
              <a:buNone/>
              <a:tabLst/>
              <a:defRPr/>
            </a:pPr>
            <a:r>
              <a:rPr lang="ja-JP" altLang="en-US" sz="1400" dirty="0">
                <a:latin typeface="Meiryo UI" panose="020B0604030504040204" pitchFamily="50" charset="-128"/>
                <a:ea typeface="Meiryo UI" panose="020B0604030504040204" pitchFamily="50" charset="-128"/>
              </a:rPr>
              <a:t>きたい。</a:t>
            </a:r>
            <a:endParaRPr lang="en-US" altLang="ja-JP" sz="1400" dirty="0">
              <a:solidFill>
                <a:prstClr val="black"/>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xmlns="" id="{6B278FAD-3247-487E-9FAA-08014104C0C5}"/>
              </a:ext>
            </a:extLst>
          </p:cNvPr>
          <p:cNvSpPr/>
          <p:nvPr/>
        </p:nvSpPr>
        <p:spPr>
          <a:xfrm>
            <a:off x="432000" y="4436171"/>
            <a:ext cx="1404000" cy="288032"/>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tx1"/>
                </a:solidFill>
                <a:latin typeface="Meiryo UI" panose="020B0604030504040204" pitchFamily="50" charset="-128"/>
                <a:ea typeface="Meiryo UI" panose="020B0604030504040204" pitchFamily="50" charset="-128"/>
              </a:rPr>
              <a:t>依頼事項</a:t>
            </a:r>
          </a:p>
        </p:txBody>
      </p:sp>
      <p:sp>
        <p:nvSpPr>
          <p:cNvPr id="11" name="スライド番号プレースホルダー 4">
            <a:extLst>
              <a:ext uri="{FF2B5EF4-FFF2-40B4-BE49-F238E27FC236}">
                <a16:creationId xmlns:a16="http://schemas.microsoft.com/office/drawing/2014/main" xmlns="" id="{4C381CF9-D2BB-4C4A-9C83-CD8F86F0432A}"/>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1" lang="ja-JP" altLang="en-US" sz="2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39927368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0" name="直線コネクタ 39">
            <a:extLst>
              <a:ext uri="{FF2B5EF4-FFF2-40B4-BE49-F238E27FC236}">
                <a16:creationId xmlns:a16="http://schemas.microsoft.com/office/drawing/2014/main" xmlns="" id="{D4556341-2768-4775-B05C-252C2E440FE1}"/>
              </a:ext>
            </a:extLst>
          </p:cNvPr>
          <p:cNvCxnSpPr/>
          <p:nvPr/>
        </p:nvCxnSpPr>
        <p:spPr>
          <a:xfrm>
            <a:off x="0" y="506114"/>
            <a:ext cx="914400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タイトル 1">
            <a:extLst>
              <a:ext uri="{FF2B5EF4-FFF2-40B4-BE49-F238E27FC236}">
                <a16:creationId xmlns:a16="http://schemas.microsoft.com/office/drawing/2014/main" xmlns="" id="{F47DB502-8EA9-46A0-BC4C-0959501B6623}"/>
              </a:ext>
            </a:extLst>
          </p:cNvPr>
          <p:cNvSpPr txBox="1">
            <a:spLocks/>
          </p:cNvSpPr>
          <p:nvPr/>
        </p:nvSpPr>
        <p:spPr>
          <a:xfrm>
            <a:off x="0" y="-27384"/>
            <a:ext cx="9144000" cy="56207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2000" dirty="0">
                <a:solidFill>
                  <a:prstClr val="black"/>
                </a:solidFill>
                <a:latin typeface="Meiryo UI" panose="020B0604030504040204" pitchFamily="50" charset="-128"/>
                <a:ea typeface="Meiryo UI" panose="020B0604030504040204" pitchFamily="50" charset="-128"/>
              </a:rPr>
              <a:t>４</a:t>
            </a:r>
            <a:r>
              <a:rPr kumimoji="1" lang="ja-JP" altLang="en-US"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j-cs"/>
              </a:rPr>
              <a:t>．公金給付について</a:t>
            </a:r>
            <a:endParaRPr lang="ja-JP" altLang="en-US" sz="2000" dirty="0">
              <a:latin typeface="Meiryo UI" panose="020B0604030504040204" pitchFamily="50" charset="-128"/>
              <a:ea typeface="Meiryo UI" panose="020B0604030504040204" pitchFamily="50" charset="-128"/>
            </a:endParaRPr>
          </a:p>
        </p:txBody>
      </p:sp>
      <p:sp>
        <p:nvSpPr>
          <p:cNvPr id="21" name="Rectangle 5">
            <a:extLst>
              <a:ext uri="{FF2B5EF4-FFF2-40B4-BE49-F238E27FC236}">
                <a16:creationId xmlns:a16="http://schemas.microsoft.com/office/drawing/2014/main" xmlns="" id="{606286AB-1E5B-4944-8511-D353DCE94236}"/>
              </a:ext>
            </a:extLst>
          </p:cNvPr>
          <p:cNvSpPr txBox="1">
            <a:spLocks noChangeArrowheads="1"/>
          </p:cNvSpPr>
          <p:nvPr/>
        </p:nvSpPr>
        <p:spPr>
          <a:xfrm>
            <a:off x="68448" y="515441"/>
            <a:ext cx="8899525" cy="413576"/>
          </a:xfrm>
          <a:prstGeom prst="rect">
            <a:avLst/>
          </a:prstGeom>
        </p:spPr>
        <p:txBody>
          <a:bodyPr tIns="90000" bIns="90000"/>
          <a:lstStyle>
            <a:defPPr>
              <a:defRPr lang="en-US"/>
            </a:defPPr>
            <a:lvl1pPr marL="182563" lvl="0" indent="-182563" eaLnBrk="1" hangingPunct="1">
              <a:lnSpc>
                <a:spcPct val="100000"/>
              </a:lnSpc>
              <a:spcBef>
                <a:spcPct val="20000"/>
              </a:spcBef>
              <a:buClr>
                <a:srgbClr val="002060"/>
              </a:buClr>
              <a:buFont typeface="Wingdings" pitchFamily="2" charset="2"/>
              <a:buNone/>
              <a:defRPr kumimoji="1" sz="1600" b="0" i="0" u="none" strike="noStrike" kern="0" cap="none" spc="0" normalizeH="0" baseline="0">
                <a:ln>
                  <a:noFill/>
                </a:ln>
                <a:effectLst/>
                <a:uLnTx/>
                <a:uFillTx/>
                <a:latin typeface="+mn-ea"/>
                <a:ea typeface="+mn-ea"/>
              </a:defRPr>
            </a:lvl1pPr>
            <a:lvl2pPr marL="742950" indent="-285750">
              <a:spcBef>
                <a:spcPct val="20000"/>
              </a:spcBef>
              <a:buClr>
                <a:srgbClr val="FFCC66"/>
              </a:buClr>
              <a:buFont typeface="Wingdings" pitchFamily="2" charset="2"/>
              <a:buChar char="n"/>
              <a:defRPr kumimoji="1">
                <a:latin typeface="+mn-lt"/>
                <a:ea typeface="+mn-ea"/>
              </a:defRPr>
            </a:lvl2pPr>
            <a:lvl3pPr marL="1143000" indent="-228600">
              <a:spcBef>
                <a:spcPct val="20000"/>
              </a:spcBef>
              <a:buClr>
                <a:srgbClr val="FFCC66"/>
              </a:buClr>
              <a:buFont typeface="Wingdings" pitchFamily="2" charset="2"/>
              <a:buChar char="n"/>
              <a:defRPr kumimoji="1">
                <a:latin typeface="+mn-lt"/>
                <a:ea typeface="+mn-ea"/>
              </a:defRPr>
            </a:lvl3pPr>
            <a:lvl4pPr marL="1600200" indent="-228600">
              <a:spcBef>
                <a:spcPct val="20000"/>
              </a:spcBef>
              <a:buClr>
                <a:srgbClr val="FFCC66"/>
              </a:buClr>
              <a:buFont typeface="Wingdings" pitchFamily="2" charset="2"/>
              <a:buChar char="n"/>
              <a:defRPr kumimoji="1">
                <a:latin typeface="+mn-lt"/>
                <a:ea typeface="+mn-ea"/>
              </a:defRPr>
            </a:lvl4pPr>
            <a:lvl5pPr marL="2057400" indent="-228600">
              <a:spcBef>
                <a:spcPct val="20000"/>
              </a:spcBef>
              <a:buClr>
                <a:srgbClr val="FFCC66"/>
              </a:buClr>
              <a:buFont typeface="Wingdings" pitchFamily="2" charset="2"/>
              <a:buChar char="n"/>
              <a:defRPr kumimoji="1">
                <a:latin typeface="+mn-lt"/>
                <a:ea typeface="+mn-ea"/>
              </a:defRPr>
            </a:lvl5pPr>
            <a:lvl6pPr marL="2514600" indent="-228600" fontAlgn="base">
              <a:spcBef>
                <a:spcPct val="20000"/>
              </a:spcBef>
              <a:spcAft>
                <a:spcPct val="0"/>
              </a:spcAft>
              <a:buClr>
                <a:srgbClr val="FFCC66"/>
              </a:buClr>
              <a:buFont typeface="Wingdings" pitchFamily="2" charset="2"/>
              <a:buChar char="n"/>
              <a:defRPr kumimoji="1">
                <a:latin typeface="+mn-lt"/>
                <a:ea typeface="+mn-ea"/>
              </a:defRPr>
            </a:lvl6pPr>
            <a:lvl7pPr marL="2971800" indent="-228600" fontAlgn="base">
              <a:spcBef>
                <a:spcPct val="20000"/>
              </a:spcBef>
              <a:spcAft>
                <a:spcPct val="0"/>
              </a:spcAft>
              <a:buClr>
                <a:srgbClr val="FFCC66"/>
              </a:buClr>
              <a:buFont typeface="Wingdings" pitchFamily="2" charset="2"/>
              <a:buChar char="n"/>
              <a:defRPr kumimoji="1">
                <a:latin typeface="+mn-lt"/>
                <a:ea typeface="+mn-ea"/>
              </a:defRPr>
            </a:lvl7pPr>
            <a:lvl8pPr marL="3429000" indent="-228600" fontAlgn="base">
              <a:spcBef>
                <a:spcPct val="20000"/>
              </a:spcBef>
              <a:spcAft>
                <a:spcPct val="0"/>
              </a:spcAft>
              <a:buClr>
                <a:srgbClr val="FFCC66"/>
              </a:buClr>
              <a:buFont typeface="Wingdings" pitchFamily="2" charset="2"/>
              <a:buChar char="n"/>
              <a:defRPr kumimoji="1">
                <a:latin typeface="+mn-lt"/>
                <a:ea typeface="+mn-ea"/>
              </a:defRPr>
            </a:lvl8pPr>
            <a:lvl9pPr marL="3886200" indent="-228600" fontAlgn="base">
              <a:spcBef>
                <a:spcPct val="20000"/>
              </a:spcBef>
              <a:spcAft>
                <a:spcPct val="0"/>
              </a:spcAft>
              <a:buClr>
                <a:srgbClr val="FFCC66"/>
              </a:buClr>
              <a:buFont typeface="Wingdings" pitchFamily="2" charset="2"/>
              <a:buChar char="n"/>
              <a:defRPr kumimoji="1">
                <a:latin typeface="+mn-lt"/>
                <a:ea typeface="+mn-ea"/>
              </a:defRPr>
            </a:lvl9pPr>
          </a:lstStyle>
          <a:p>
            <a:pPr marL="0" marR="0" lvl="0" indent="0" defTabSz="914400" rtl="0" eaLnBrk="1" fontAlgn="auto" latinLnBrk="0" hangingPunct="1">
              <a:lnSpc>
                <a:spcPct val="100000"/>
              </a:lnSpc>
              <a:spcBef>
                <a:spcPts val="0"/>
              </a:spcBef>
              <a:spcAft>
                <a:spcPts val="0"/>
              </a:spcAft>
              <a:buClrTx/>
              <a:buSzTx/>
              <a:buFontTx/>
              <a:buNone/>
              <a:tabLst/>
              <a:defRPr/>
            </a:pPr>
            <a:r>
              <a:rPr lang="ja-JP" altLang="en-US" sz="1400" dirty="0">
                <a:solidFill>
                  <a:prstClr val="black"/>
                </a:solidFill>
                <a:latin typeface="Meiryo UI" panose="020B0604030504040204" pitchFamily="50" charset="-128"/>
                <a:ea typeface="Meiryo UI" panose="020B0604030504040204" pitchFamily="50" charset="-128"/>
              </a:rPr>
              <a:t>　■公金給付</a:t>
            </a:r>
            <a:endParaRPr lang="en-US" altLang="ja-JP" sz="1400" dirty="0">
              <a:solidFill>
                <a:prstClr val="black"/>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dirty="0">
                <a:solidFill>
                  <a:prstClr val="black"/>
                </a:solidFill>
                <a:latin typeface="Meiryo UI" panose="020B0604030504040204" pitchFamily="50" charset="-128"/>
                <a:ea typeface="Meiryo UI" panose="020B0604030504040204" pitchFamily="50" charset="-128"/>
              </a:rPr>
              <a:t>　　</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国民が任意で一人一口座をマイナンバーとともに登録し、行政機関等が当該口座情報を緊急時の給付金や様々な公金</a:t>
            </a:r>
            <a:endPar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の給付等に活用する。これにより、国民にとって申請手続の簡素化や給付の迅速化といったメリットを受けられるようにする。</a:t>
            </a:r>
            <a:endPar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dirty="0">
                <a:solidFill>
                  <a:prstClr val="black"/>
                </a:solidFill>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公金給付支給に係る業務フローは以下のとおり。</a:t>
            </a:r>
            <a:endParaRPr lang="en-US" altLang="ja-JP" sz="140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dirty="0">
                <a:solidFill>
                  <a:prstClr val="black"/>
                </a:solidFill>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（令和</a:t>
            </a:r>
            <a:r>
              <a:rPr lang="en-US" altLang="ja-JP" sz="1400" dirty="0">
                <a:latin typeface="Meiryo UI" panose="020B0604030504040204" pitchFamily="50" charset="-128"/>
                <a:ea typeface="Meiryo UI" panose="020B0604030504040204" pitchFamily="50" charset="-128"/>
              </a:rPr>
              <a:t>3</a:t>
            </a:r>
            <a:r>
              <a:rPr lang="ja-JP" altLang="en-US" sz="1400" dirty="0">
                <a:latin typeface="Meiryo UI" panose="020B0604030504040204" pitchFamily="50" charset="-128"/>
                <a:ea typeface="Meiryo UI" panose="020B0604030504040204" pitchFamily="50" charset="-128"/>
              </a:rPr>
              <a:t>年</a:t>
            </a:r>
            <a:r>
              <a:rPr lang="en-US" altLang="ja-JP" sz="1400" dirty="0">
                <a:latin typeface="Meiryo UI" panose="020B0604030504040204" pitchFamily="50" charset="-128"/>
                <a:ea typeface="Meiryo UI" panose="020B0604030504040204" pitchFamily="50" charset="-128"/>
              </a:rPr>
              <a:t>12</a:t>
            </a:r>
            <a:r>
              <a:rPr lang="ja-JP" altLang="en-US" sz="1400" dirty="0">
                <a:latin typeface="Meiryo UI" panose="020B0604030504040204" pitchFamily="50" charset="-128"/>
                <a:ea typeface="Meiryo UI" panose="020B0604030504040204" pitchFamily="50" charset="-128"/>
              </a:rPr>
              <a:t>月の「地方公共団体の基幹業務システムの統一・標準化について」から抜粋）</a:t>
            </a:r>
            <a:endParaRPr lang="en-US" altLang="ja-JP" sz="1400" dirty="0">
              <a:latin typeface="Meiryo UI" panose="020B0604030504040204" pitchFamily="50" charset="-128"/>
              <a:ea typeface="Meiryo UI" panose="020B0604030504040204" pitchFamily="50" charset="-128"/>
            </a:endParaRPr>
          </a:p>
          <a:p>
            <a:pPr marL="182563" marR="0" lvl="0" indent="-182563" algn="l" defTabSz="914400" rtl="0" eaLnBrk="1" fontAlgn="auto" latinLnBrk="0" hangingPunct="1">
              <a:lnSpc>
                <a:spcPct val="100000"/>
              </a:lnSpc>
              <a:spcBef>
                <a:spcPct val="20000"/>
              </a:spcBef>
              <a:spcAft>
                <a:spcPts val="0"/>
              </a:spcAft>
              <a:buClr>
                <a:srgbClr val="002060"/>
              </a:buClr>
              <a:buSzTx/>
              <a:buFont typeface="Wingdings" pitchFamily="2" charset="2"/>
              <a:buNone/>
              <a:tabLst/>
              <a:defRPr/>
            </a:pPr>
            <a:endParaRPr lang="en-US" altLang="ja-JP" sz="1400" dirty="0">
              <a:latin typeface="Meiryo UI" panose="020B0604030504040204" pitchFamily="50" charset="-128"/>
              <a:ea typeface="Meiryo UI" panose="020B0604030504040204" pitchFamily="50" charset="-128"/>
            </a:endParaRPr>
          </a:p>
          <a:p>
            <a:pPr marL="182563" marR="0" lvl="0" indent="-182563" algn="l" defTabSz="914400" rtl="0" eaLnBrk="1" fontAlgn="auto" latinLnBrk="0" hangingPunct="1">
              <a:lnSpc>
                <a:spcPct val="100000"/>
              </a:lnSpc>
              <a:spcBef>
                <a:spcPct val="20000"/>
              </a:spcBef>
              <a:spcAft>
                <a:spcPts val="0"/>
              </a:spcAft>
              <a:buClr>
                <a:srgbClr val="002060"/>
              </a:buClr>
              <a:buSzTx/>
              <a:buFont typeface="Wingdings" pitchFamily="2" charset="2"/>
              <a:buNone/>
              <a:tabLst/>
              <a:defRPr/>
            </a:pPr>
            <a:endParaRPr lang="en-US" altLang="ja-JP" sz="1400" dirty="0">
              <a:latin typeface="Meiryo UI" panose="020B0604030504040204" pitchFamily="50" charset="-128"/>
              <a:ea typeface="Meiryo UI" panose="020B0604030504040204" pitchFamily="50" charset="-128"/>
            </a:endParaRPr>
          </a:p>
          <a:p>
            <a:pPr marL="182563" marR="0" lvl="0" indent="-182563" algn="l" defTabSz="914400" rtl="0" eaLnBrk="1" fontAlgn="auto" latinLnBrk="0" hangingPunct="1">
              <a:lnSpc>
                <a:spcPct val="100000"/>
              </a:lnSpc>
              <a:spcBef>
                <a:spcPct val="20000"/>
              </a:spcBef>
              <a:spcAft>
                <a:spcPts val="0"/>
              </a:spcAft>
              <a:buClr>
                <a:srgbClr val="002060"/>
              </a:buClr>
              <a:buSzTx/>
              <a:buFont typeface="Wingdings" pitchFamily="2" charset="2"/>
              <a:buNone/>
              <a:tabLst/>
              <a:defRPr/>
            </a:pPr>
            <a:endParaRPr lang="en-US" altLang="ja-JP" sz="1400" dirty="0">
              <a:latin typeface="Meiryo UI" panose="020B0604030504040204" pitchFamily="50" charset="-128"/>
              <a:ea typeface="Meiryo UI" panose="020B0604030504040204" pitchFamily="50" charset="-128"/>
            </a:endParaRPr>
          </a:p>
          <a:p>
            <a:pPr marL="182563" marR="0" lvl="0" indent="-182563" algn="l" defTabSz="914400" rtl="0" eaLnBrk="1" fontAlgn="auto" latinLnBrk="0" hangingPunct="1">
              <a:lnSpc>
                <a:spcPct val="100000"/>
              </a:lnSpc>
              <a:spcBef>
                <a:spcPct val="20000"/>
              </a:spcBef>
              <a:spcAft>
                <a:spcPts val="0"/>
              </a:spcAft>
              <a:buClr>
                <a:srgbClr val="002060"/>
              </a:buClr>
              <a:buSzTx/>
              <a:buFont typeface="Wingdings" pitchFamily="2" charset="2"/>
              <a:buNone/>
              <a:tabLst/>
              <a:defRPr/>
            </a:pPr>
            <a:endParaRPr lang="en-US" altLang="ja-JP" sz="1400" dirty="0">
              <a:latin typeface="Meiryo UI" panose="020B0604030504040204" pitchFamily="50" charset="-128"/>
              <a:ea typeface="Meiryo UI" panose="020B0604030504040204" pitchFamily="50" charset="-128"/>
            </a:endParaRPr>
          </a:p>
          <a:p>
            <a:pPr marL="182563" marR="0" lvl="0" indent="-182563" algn="l" defTabSz="914400" rtl="0" eaLnBrk="1" fontAlgn="auto" latinLnBrk="0" hangingPunct="1">
              <a:lnSpc>
                <a:spcPct val="100000"/>
              </a:lnSpc>
              <a:spcBef>
                <a:spcPct val="20000"/>
              </a:spcBef>
              <a:spcAft>
                <a:spcPts val="0"/>
              </a:spcAft>
              <a:buClr>
                <a:srgbClr val="002060"/>
              </a:buClr>
              <a:buSzTx/>
              <a:buFont typeface="Wingdings" pitchFamily="2" charset="2"/>
              <a:buNone/>
              <a:tabLst/>
              <a:defRPr/>
            </a:pPr>
            <a:endParaRPr lang="en-US" altLang="ja-JP" sz="1400" dirty="0">
              <a:solidFill>
                <a:prstClr val="black"/>
              </a:solidFill>
              <a:latin typeface="Meiryo UI" panose="020B0604030504040204" pitchFamily="50" charset="-128"/>
              <a:ea typeface="Meiryo UI" panose="020B0604030504040204" pitchFamily="50" charset="-128"/>
            </a:endParaRPr>
          </a:p>
          <a:p>
            <a:pPr marL="182563" marR="0" lvl="0" indent="-182563" algn="l" defTabSz="914400" rtl="0" eaLnBrk="1" fontAlgn="auto" latinLnBrk="0" hangingPunct="1">
              <a:lnSpc>
                <a:spcPct val="100000"/>
              </a:lnSpc>
              <a:spcBef>
                <a:spcPct val="20000"/>
              </a:spcBef>
              <a:spcAft>
                <a:spcPts val="0"/>
              </a:spcAft>
              <a:buClr>
                <a:srgbClr val="002060"/>
              </a:buClr>
              <a:buSzTx/>
              <a:buFont typeface="Wingdings" pitchFamily="2" charset="2"/>
              <a:buNone/>
              <a:tabLst/>
              <a:defRPr/>
            </a:pPr>
            <a:endParaRPr lang="en-US" altLang="ja-JP" sz="1400" dirty="0">
              <a:solidFill>
                <a:prstClr val="black"/>
              </a:solidFill>
              <a:latin typeface="Meiryo UI" panose="020B0604030504040204" pitchFamily="50" charset="-128"/>
              <a:ea typeface="Meiryo UI" panose="020B0604030504040204" pitchFamily="50" charset="-128"/>
            </a:endParaRPr>
          </a:p>
          <a:p>
            <a:pPr marL="182563" marR="0" lvl="0" indent="-182563" algn="l" defTabSz="914400" rtl="0" eaLnBrk="1" fontAlgn="auto" latinLnBrk="0" hangingPunct="1">
              <a:lnSpc>
                <a:spcPct val="100000"/>
              </a:lnSpc>
              <a:spcBef>
                <a:spcPct val="20000"/>
              </a:spcBef>
              <a:spcAft>
                <a:spcPts val="0"/>
              </a:spcAft>
              <a:buClr>
                <a:srgbClr val="002060"/>
              </a:buClr>
              <a:buSzTx/>
              <a:buFont typeface="Wingdings" pitchFamily="2" charset="2"/>
              <a:buNone/>
              <a:tabLst/>
              <a:defRPr/>
            </a:pPr>
            <a:r>
              <a:rPr lang="ja-JP" altLang="en-US" sz="1400" dirty="0">
                <a:solidFill>
                  <a:prstClr val="black"/>
                </a:solidFill>
                <a:latin typeface="Meiryo UI" panose="020B0604030504040204" pitchFamily="50" charset="-128"/>
                <a:ea typeface="Meiryo UI" panose="020B0604030504040204" pitchFamily="50" charset="-128"/>
              </a:rPr>
              <a:t>　　　　　</a:t>
            </a:r>
            <a:endParaRPr lang="en-US" altLang="ja-JP" sz="1400" dirty="0">
              <a:solidFill>
                <a:prstClr val="black"/>
              </a:solidFill>
              <a:latin typeface="Meiryo UI" panose="020B0604030504040204" pitchFamily="50" charset="-128"/>
              <a:ea typeface="Meiryo UI" panose="020B0604030504040204" pitchFamily="50" charset="-128"/>
            </a:endParaRPr>
          </a:p>
          <a:p>
            <a:pPr marL="182563" marR="0" lvl="0" indent="-182563" algn="l" defTabSz="914400" rtl="0" eaLnBrk="1" fontAlgn="auto" latinLnBrk="0" hangingPunct="1">
              <a:lnSpc>
                <a:spcPct val="100000"/>
              </a:lnSpc>
              <a:spcBef>
                <a:spcPct val="20000"/>
              </a:spcBef>
              <a:spcAft>
                <a:spcPts val="0"/>
              </a:spcAft>
              <a:buClr>
                <a:srgbClr val="002060"/>
              </a:buClr>
              <a:buSzTx/>
              <a:buFont typeface="Wingdings" pitchFamily="2" charset="2"/>
              <a:buNone/>
              <a:tabLst/>
              <a:defRPr/>
            </a:pPr>
            <a:r>
              <a:rPr lang="ja-JP" altLang="en-US" sz="1400" dirty="0">
                <a:solidFill>
                  <a:prstClr val="black"/>
                </a:solidFill>
                <a:latin typeface="Meiryo UI" panose="020B0604030504040204" pitchFamily="50" charset="-128"/>
                <a:ea typeface="Meiryo UI" panose="020B0604030504040204" pitchFamily="50" charset="-128"/>
              </a:rPr>
              <a:t>　　　　　</a:t>
            </a:r>
            <a:endParaRPr lang="en-US" altLang="ja-JP" sz="1400" dirty="0">
              <a:solidFill>
                <a:prstClr val="black"/>
              </a:solidFill>
              <a:latin typeface="Meiryo UI" panose="020B0604030504040204" pitchFamily="50" charset="-128"/>
              <a:ea typeface="Meiryo UI" panose="020B0604030504040204" pitchFamily="50" charset="-128"/>
            </a:endParaRPr>
          </a:p>
          <a:p>
            <a:pPr marL="182563" marR="0" lvl="0" indent="-182563" algn="l" defTabSz="914400" rtl="0" eaLnBrk="1" fontAlgn="auto" latinLnBrk="0" hangingPunct="1">
              <a:lnSpc>
                <a:spcPct val="100000"/>
              </a:lnSpc>
              <a:spcBef>
                <a:spcPct val="20000"/>
              </a:spcBef>
              <a:spcAft>
                <a:spcPts val="0"/>
              </a:spcAft>
              <a:buClr>
                <a:srgbClr val="002060"/>
              </a:buClr>
              <a:buSzTx/>
              <a:buFont typeface="Wingdings" pitchFamily="2" charset="2"/>
              <a:buNone/>
              <a:tabLst/>
              <a:defRPr/>
            </a:pPr>
            <a:r>
              <a:rPr lang="ja-JP" altLang="en-US" sz="1400" dirty="0">
                <a:solidFill>
                  <a:prstClr val="black"/>
                </a:solidFill>
                <a:latin typeface="Meiryo UI" panose="020B0604030504040204" pitchFamily="50" charset="-128"/>
                <a:ea typeface="Meiryo UI" panose="020B0604030504040204" pitchFamily="50" charset="-128"/>
              </a:rPr>
              <a:t>　　　</a:t>
            </a:r>
            <a:endParaRPr lang="en-US" altLang="ja-JP" sz="1400" dirty="0">
              <a:solidFill>
                <a:prstClr val="black"/>
              </a:solidFill>
              <a:latin typeface="Meiryo UI" panose="020B0604030504040204" pitchFamily="50" charset="-128"/>
              <a:ea typeface="Meiryo UI" panose="020B0604030504040204" pitchFamily="50" charset="-128"/>
            </a:endParaRPr>
          </a:p>
          <a:p>
            <a:pPr marL="182563" marR="0" lvl="0" indent="-182563" algn="l" defTabSz="914400" rtl="0" eaLnBrk="1" fontAlgn="auto" latinLnBrk="0" hangingPunct="1">
              <a:lnSpc>
                <a:spcPct val="100000"/>
              </a:lnSpc>
              <a:spcBef>
                <a:spcPct val="20000"/>
              </a:spcBef>
              <a:spcAft>
                <a:spcPts val="0"/>
              </a:spcAft>
              <a:buClr>
                <a:srgbClr val="002060"/>
              </a:buClr>
              <a:buSzTx/>
              <a:buFont typeface="Wingdings" pitchFamily="2" charset="2"/>
              <a:buNone/>
              <a:tabLst/>
              <a:defRPr/>
            </a:pPr>
            <a:endParaRPr lang="en-US" altLang="ja-JP" sz="1400" dirty="0">
              <a:solidFill>
                <a:prstClr val="black"/>
              </a:solidFill>
              <a:latin typeface="Meiryo UI" panose="020B0604030504040204" pitchFamily="50" charset="-128"/>
              <a:ea typeface="Meiryo UI" panose="020B0604030504040204" pitchFamily="50" charset="-128"/>
            </a:endParaRPr>
          </a:p>
          <a:p>
            <a:pPr marL="182563" marR="0" lvl="0" indent="-182563" algn="l" defTabSz="914400" rtl="0" eaLnBrk="1" fontAlgn="auto" latinLnBrk="0" hangingPunct="1">
              <a:lnSpc>
                <a:spcPct val="100000"/>
              </a:lnSpc>
              <a:spcBef>
                <a:spcPct val="20000"/>
              </a:spcBef>
              <a:spcAft>
                <a:spcPts val="0"/>
              </a:spcAft>
              <a:buClr>
                <a:srgbClr val="002060"/>
              </a:buClr>
              <a:buSzTx/>
              <a:buFont typeface="Wingdings" pitchFamily="2" charset="2"/>
              <a:buNone/>
              <a:tabLst/>
              <a:defRPr/>
            </a:pPr>
            <a:endParaRPr lang="en-US" altLang="ja-JP" sz="1400" dirty="0">
              <a:solidFill>
                <a:prstClr val="black"/>
              </a:solidFill>
              <a:latin typeface="Meiryo UI" panose="020B0604030504040204" pitchFamily="50" charset="-128"/>
              <a:ea typeface="Meiryo UI" panose="020B0604030504040204" pitchFamily="50" charset="-128"/>
            </a:endParaRPr>
          </a:p>
          <a:p>
            <a:pPr marL="182563" marR="0" lvl="0" indent="-182563" algn="l" defTabSz="914400" rtl="0" eaLnBrk="1" fontAlgn="auto" latinLnBrk="0" hangingPunct="1">
              <a:lnSpc>
                <a:spcPct val="100000"/>
              </a:lnSpc>
              <a:spcBef>
                <a:spcPct val="20000"/>
              </a:spcBef>
              <a:spcAft>
                <a:spcPts val="0"/>
              </a:spcAft>
              <a:buClr>
                <a:srgbClr val="002060"/>
              </a:buClr>
              <a:buSzTx/>
              <a:buFont typeface="Wingdings" pitchFamily="2" charset="2"/>
              <a:buNone/>
              <a:tabLst/>
              <a:defRPr/>
            </a:pPr>
            <a:endParaRPr lang="en-US" altLang="ja-JP" sz="1400" dirty="0">
              <a:solidFill>
                <a:prstClr val="black"/>
              </a:solidFill>
              <a:latin typeface="Meiryo UI" panose="020B0604030504040204" pitchFamily="50" charset="-128"/>
              <a:ea typeface="Meiryo UI" panose="020B0604030504040204" pitchFamily="50" charset="-128"/>
            </a:endParaRPr>
          </a:p>
          <a:p>
            <a:pPr marL="182563" marR="0" lvl="0" indent="-182563" algn="l" defTabSz="914400" rtl="0" eaLnBrk="1" fontAlgn="auto" latinLnBrk="0" hangingPunct="1">
              <a:lnSpc>
                <a:spcPct val="100000"/>
              </a:lnSpc>
              <a:spcBef>
                <a:spcPct val="20000"/>
              </a:spcBef>
              <a:spcAft>
                <a:spcPts val="0"/>
              </a:spcAft>
              <a:buClr>
                <a:srgbClr val="002060"/>
              </a:buClr>
              <a:buSzTx/>
              <a:buFont typeface="Wingdings" pitchFamily="2" charset="2"/>
              <a:buNone/>
              <a:tabLst/>
              <a:defRPr/>
            </a:pPr>
            <a:endParaRPr lang="en-US" altLang="ja-JP" sz="1400" dirty="0">
              <a:solidFill>
                <a:prstClr val="black"/>
              </a:solidFill>
              <a:latin typeface="Meiryo UI" panose="020B0604030504040204" pitchFamily="50" charset="-128"/>
              <a:ea typeface="Meiryo UI" panose="020B0604030504040204" pitchFamily="50" charset="-128"/>
            </a:endParaRPr>
          </a:p>
          <a:p>
            <a:pPr marL="182563" marR="0" lvl="0" indent="-182563" algn="l" defTabSz="914400" rtl="0" eaLnBrk="1" fontAlgn="auto" latinLnBrk="0" hangingPunct="1">
              <a:lnSpc>
                <a:spcPct val="100000"/>
              </a:lnSpc>
              <a:spcBef>
                <a:spcPct val="20000"/>
              </a:spcBef>
              <a:spcAft>
                <a:spcPts val="0"/>
              </a:spcAft>
              <a:buClr>
                <a:srgbClr val="002060"/>
              </a:buClr>
              <a:buSzTx/>
              <a:buFont typeface="Wingdings" pitchFamily="2" charset="2"/>
              <a:buNone/>
              <a:tabLst/>
              <a:defRPr/>
            </a:pPr>
            <a:endParaRPr lang="en-US" altLang="ja-JP" sz="1400" dirty="0">
              <a:solidFill>
                <a:prstClr val="black"/>
              </a:solidFill>
              <a:latin typeface="Meiryo UI" panose="020B0604030504040204" pitchFamily="50" charset="-128"/>
              <a:ea typeface="Meiryo UI" panose="020B0604030504040204" pitchFamily="50" charset="-128"/>
            </a:endParaRPr>
          </a:p>
        </p:txBody>
      </p:sp>
      <p:sp>
        <p:nvSpPr>
          <p:cNvPr id="9" name="Rectangle 5">
            <a:extLst>
              <a:ext uri="{FF2B5EF4-FFF2-40B4-BE49-F238E27FC236}">
                <a16:creationId xmlns:a16="http://schemas.microsoft.com/office/drawing/2014/main" xmlns="" id="{3159CE71-89B9-438A-8407-52A8D3DFE471}"/>
              </a:ext>
            </a:extLst>
          </p:cNvPr>
          <p:cNvSpPr txBox="1">
            <a:spLocks noChangeArrowheads="1"/>
          </p:cNvSpPr>
          <p:nvPr/>
        </p:nvSpPr>
        <p:spPr>
          <a:xfrm>
            <a:off x="68448" y="4075333"/>
            <a:ext cx="8801232" cy="634895"/>
          </a:xfrm>
          <a:prstGeom prst="rect">
            <a:avLst/>
          </a:prstGeom>
        </p:spPr>
        <p:txBody>
          <a:bodyPr tIns="90000" bIns="90000"/>
          <a:lstStyle>
            <a:defPPr>
              <a:defRPr lang="en-US"/>
            </a:defPPr>
            <a:lvl1pPr marL="182563" lvl="0" indent="-182563" eaLnBrk="1" hangingPunct="1">
              <a:lnSpc>
                <a:spcPct val="100000"/>
              </a:lnSpc>
              <a:spcBef>
                <a:spcPct val="20000"/>
              </a:spcBef>
              <a:buClr>
                <a:srgbClr val="002060"/>
              </a:buClr>
              <a:buFont typeface="Wingdings" pitchFamily="2" charset="2"/>
              <a:buNone/>
              <a:defRPr kumimoji="1" sz="1600" b="0" i="0" u="none" strike="noStrike" kern="0" cap="none" spc="0" normalizeH="0" baseline="0">
                <a:ln>
                  <a:noFill/>
                </a:ln>
                <a:effectLst/>
                <a:uLnTx/>
                <a:uFillTx/>
                <a:latin typeface="+mn-ea"/>
                <a:ea typeface="+mn-ea"/>
              </a:defRPr>
            </a:lvl1pPr>
            <a:lvl2pPr marL="742950" indent="-285750">
              <a:spcBef>
                <a:spcPct val="20000"/>
              </a:spcBef>
              <a:buClr>
                <a:srgbClr val="FFCC66"/>
              </a:buClr>
              <a:buFont typeface="Wingdings" pitchFamily="2" charset="2"/>
              <a:buChar char="n"/>
              <a:defRPr kumimoji="1">
                <a:latin typeface="+mn-lt"/>
                <a:ea typeface="+mn-ea"/>
              </a:defRPr>
            </a:lvl2pPr>
            <a:lvl3pPr marL="1143000" indent="-228600">
              <a:spcBef>
                <a:spcPct val="20000"/>
              </a:spcBef>
              <a:buClr>
                <a:srgbClr val="FFCC66"/>
              </a:buClr>
              <a:buFont typeface="Wingdings" pitchFamily="2" charset="2"/>
              <a:buChar char="n"/>
              <a:defRPr kumimoji="1">
                <a:latin typeface="+mn-lt"/>
                <a:ea typeface="+mn-ea"/>
              </a:defRPr>
            </a:lvl3pPr>
            <a:lvl4pPr marL="1600200" indent="-228600">
              <a:spcBef>
                <a:spcPct val="20000"/>
              </a:spcBef>
              <a:buClr>
                <a:srgbClr val="FFCC66"/>
              </a:buClr>
              <a:buFont typeface="Wingdings" pitchFamily="2" charset="2"/>
              <a:buChar char="n"/>
              <a:defRPr kumimoji="1">
                <a:latin typeface="+mn-lt"/>
                <a:ea typeface="+mn-ea"/>
              </a:defRPr>
            </a:lvl4pPr>
            <a:lvl5pPr marL="2057400" indent="-228600">
              <a:spcBef>
                <a:spcPct val="20000"/>
              </a:spcBef>
              <a:buClr>
                <a:srgbClr val="FFCC66"/>
              </a:buClr>
              <a:buFont typeface="Wingdings" pitchFamily="2" charset="2"/>
              <a:buChar char="n"/>
              <a:defRPr kumimoji="1">
                <a:latin typeface="+mn-lt"/>
                <a:ea typeface="+mn-ea"/>
              </a:defRPr>
            </a:lvl5pPr>
            <a:lvl6pPr marL="2514600" indent="-228600" fontAlgn="base">
              <a:spcBef>
                <a:spcPct val="20000"/>
              </a:spcBef>
              <a:spcAft>
                <a:spcPct val="0"/>
              </a:spcAft>
              <a:buClr>
                <a:srgbClr val="FFCC66"/>
              </a:buClr>
              <a:buFont typeface="Wingdings" pitchFamily="2" charset="2"/>
              <a:buChar char="n"/>
              <a:defRPr kumimoji="1">
                <a:latin typeface="+mn-lt"/>
                <a:ea typeface="+mn-ea"/>
              </a:defRPr>
            </a:lvl6pPr>
            <a:lvl7pPr marL="2971800" indent="-228600" fontAlgn="base">
              <a:spcBef>
                <a:spcPct val="20000"/>
              </a:spcBef>
              <a:spcAft>
                <a:spcPct val="0"/>
              </a:spcAft>
              <a:buClr>
                <a:srgbClr val="FFCC66"/>
              </a:buClr>
              <a:buFont typeface="Wingdings" pitchFamily="2" charset="2"/>
              <a:buChar char="n"/>
              <a:defRPr kumimoji="1">
                <a:latin typeface="+mn-lt"/>
                <a:ea typeface="+mn-ea"/>
              </a:defRPr>
            </a:lvl7pPr>
            <a:lvl8pPr marL="3429000" indent="-228600" fontAlgn="base">
              <a:spcBef>
                <a:spcPct val="20000"/>
              </a:spcBef>
              <a:spcAft>
                <a:spcPct val="0"/>
              </a:spcAft>
              <a:buClr>
                <a:srgbClr val="FFCC66"/>
              </a:buClr>
              <a:buFont typeface="Wingdings" pitchFamily="2" charset="2"/>
              <a:buChar char="n"/>
              <a:defRPr kumimoji="1">
                <a:latin typeface="+mn-lt"/>
                <a:ea typeface="+mn-ea"/>
              </a:defRPr>
            </a:lvl8pPr>
            <a:lvl9pPr marL="3886200" indent="-228600" fontAlgn="base">
              <a:spcBef>
                <a:spcPct val="20000"/>
              </a:spcBef>
              <a:spcAft>
                <a:spcPct val="0"/>
              </a:spcAft>
              <a:buClr>
                <a:srgbClr val="FFCC66"/>
              </a:buClr>
              <a:buFont typeface="Wingdings" pitchFamily="2" charset="2"/>
              <a:buChar char="n"/>
              <a:defRPr kumimoji="1">
                <a:latin typeface="+mn-lt"/>
                <a:ea typeface="+mn-ea"/>
              </a:defRPr>
            </a:lvl9pPr>
          </a:lstStyle>
          <a:p>
            <a:pPr marL="182563" marR="0" lvl="0" indent="-182563" defTabSz="914400" rtl="0" eaLnBrk="1" fontAlgn="auto" latinLnBrk="0" hangingPunct="1">
              <a:lnSpc>
                <a:spcPct val="100000"/>
              </a:lnSpc>
              <a:spcBef>
                <a:spcPct val="20000"/>
              </a:spcBef>
              <a:spcAft>
                <a:spcPts val="0"/>
              </a:spcAft>
              <a:buClr>
                <a:srgbClr val="002060"/>
              </a:buClr>
              <a:buSzTx/>
              <a:buFont typeface="Wingdings" pitchFamily="2" charset="2"/>
              <a:buNone/>
              <a:tabLst/>
              <a:defRPr/>
            </a:pPr>
            <a:r>
              <a:rPr lang="ja-JP" altLang="en-US" sz="1400" dirty="0">
                <a:solidFill>
                  <a:prstClr val="black"/>
                </a:solidFill>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上図の青枠箇所が、登録された公金受取口座情報を活用した公金給付の処理の流れに該当すると考えているが、国保</a:t>
            </a:r>
            <a:endParaRPr lang="en-US" altLang="ja-JP" sz="1400" dirty="0">
              <a:latin typeface="Meiryo UI" panose="020B0604030504040204" pitchFamily="50" charset="-128"/>
              <a:ea typeface="Meiryo UI" panose="020B0604030504040204" pitchFamily="50" charset="-128"/>
            </a:endParaRPr>
          </a:p>
          <a:p>
            <a:pPr marL="182563" marR="0" lvl="0" indent="-182563" defTabSz="914400" rtl="0" eaLnBrk="1" fontAlgn="auto" latinLnBrk="0" hangingPunct="1">
              <a:lnSpc>
                <a:spcPct val="100000"/>
              </a:lnSpc>
              <a:spcBef>
                <a:spcPct val="20000"/>
              </a:spcBef>
              <a:spcAft>
                <a:spcPts val="0"/>
              </a:spcAft>
              <a:buClr>
                <a:srgbClr val="002060"/>
              </a:buClr>
              <a:buSzTx/>
              <a:buFont typeface="Wingdings" pitchFamily="2" charset="2"/>
              <a:buNone/>
              <a:tabLst/>
              <a:defRPr/>
            </a:pPr>
            <a:r>
              <a:rPr lang="ja-JP" altLang="en-US" sz="1400" dirty="0">
                <a:latin typeface="Meiryo UI" panose="020B0604030504040204" pitchFamily="50" charset="-128"/>
                <a:ea typeface="Meiryo UI" panose="020B0604030504040204" pitchFamily="50" charset="-128"/>
              </a:rPr>
              <a:t>　　で公金給付を検討するにあたり、まずは対象となる支払い事務の整理が必要に</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なると</a:t>
            </a:r>
            <a:r>
              <a:rPr lang="ja-JP" altLang="en-US" sz="1400" dirty="0">
                <a:latin typeface="Meiryo UI" panose="020B0604030504040204" pitchFamily="50" charset="-128"/>
                <a:ea typeface="Meiryo UI" panose="020B0604030504040204" pitchFamily="50" charset="-128"/>
              </a:rPr>
              <a:t>考え、標準仕様書より事務局側で</a:t>
            </a:r>
            <a:endParaRPr lang="en-US" altLang="ja-JP" sz="1400" dirty="0">
              <a:latin typeface="Meiryo UI" panose="020B0604030504040204" pitchFamily="50" charset="-128"/>
              <a:ea typeface="Meiryo UI" panose="020B0604030504040204" pitchFamily="50" charset="-128"/>
            </a:endParaRPr>
          </a:p>
          <a:p>
            <a:pPr marL="182563" marR="0" lvl="0" indent="-182563" defTabSz="914400" rtl="0" eaLnBrk="1" fontAlgn="auto" latinLnBrk="0" hangingPunct="1">
              <a:lnSpc>
                <a:spcPct val="100000"/>
              </a:lnSpc>
              <a:spcBef>
                <a:spcPct val="20000"/>
              </a:spcBef>
              <a:spcAft>
                <a:spcPts val="0"/>
              </a:spcAft>
              <a:buClr>
                <a:srgbClr val="002060"/>
              </a:buClr>
              <a:buSzTx/>
              <a:buFont typeface="Wingdings" pitchFamily="2" charset="2"/>
              <a:buNone/>
              <a:tabLst/>
              <a:defRPr/>
            </a:pPr>
            <a:r>
              <a:rPr lang="ja-JP" altLang="en-US" sz="1400" dirty="0">
                <a:latin typeface="Meiryo UI" panose="020B0604030504040204" pitchFamily="50" charset="-128"/>
                <a:ea typeface="Meiryo UI" panose="020B0604030504040204" pitchFamily="50" charset="-128"/>
              </a:rPr>
              <a:t>　　洗出しを行い、</a:t>
            </a:r>
            <a:r>
              <a:rPr lang="zh-TW" altLang="en-US" sz="1400" dirty="0">
                <a:solidFill>
                  <a:prstClr val="black"/>
                </a:solidFill>
                <a:latin typeface="Meiryo UI" panose="020B0604030504040204" pitchFamily="50" charset="-128"/>
                <a:ea typeface="Meiryo UI" panose="020B0604030504040204" pitchFamily="50" charset="-128"/>
              </a:rPr>
              <a:t>別添③</a:t>
            </a:r>
            <a:r>
              <a:rPr lang="en-US" altLang="zh-TW" sz="1400" dirty="0">
                <a:solidFill>
                  <a:prstClr val="black"/>
                </a:solidFill>
                <a:latin typeface="Meiryo UI" panose="020B0604030504040204" pitchFamily="50" charset="-128"/>
                <a:ea typeface="Meiryo UI" panose="020B0604030504040204" pitchFamily="50" charset="-128"/>
              </a:rPr>
              <a:t>-3</a:t>
            </a:r>
            <a:r>
              <a:rPr lang="zh-TW" altLang="en-US" sz="1400" dirty="0">
                <a:solidFill>
                  <a:prstClr val="black"/>
                </a:solidFill>
                <a:latin typeface="Meiryo UI" panose="020B0604030504040204" pitchFamily="50" charset="-128"/>
                <a:ea typeface="Meiryo UI" panose="020B0604030504040204" pitchFamily="50" charset="-128"/>
              </a:rPr>
              <a:t>「公金給付対象候補一覧」</a:t>
            </a:r>
            <a:r>
              <a:rPr lang="ja-JP" altLang="en-US" sz="1400" dirty="0">
                <a:latin typeface="Meiryo UI" panose="020B0604030504040204" pitchFamily="50" charset="-128"/>
                <a:ea typeface="Meiryo UI" panose="020B0604030504040204" pitchFamily="50" charset="-128"/>
              </a:rPr>
              <a:t>に纏めている。</a:t>
            </a:r>
            <a:endParaRPr lang="en-US" altLang="ja-JP" sz="1400" dirty="0">
              <a:latin typeface="Meiryo UI" panose="020B0604030504040204" pitchFamily="50" charset="-128"/>
              <a:ea typeface="Meiryo UI" panose="020B0604030504040204" pitchFamily="50" charset="-128"/>
            </a:endParaRPr>
          </a:p>
          <a:p>
            <a:pPr marL="182563" marR="0" lvl="0" indent="-182563" defTabSz="914400" rtl="0" eaLnBrk="1" fontAlgn="auto" latinLnBrk="0" hangingPunct="1">
              <a:lnSpc>
                <a:spcPct val="100000"/>
              </a:lnSpc>
              <a:spcBef>
                <a:spcPct val="20000"/>
              </a:spcBef>
              <a:spcAft>
                <a:spcPts val="0"/>
              </a:spcAft>
              <a:buClr>
                <a:srgbClr val="002060"/>
              </a:buClr>
              <a:buSzTx/>
              <a:buFont typeface="Wingdings" pitchFamily="2" charset="2"/>
              <a:buNone/>
              <a:tabLst/>
              <a:defRPr/>
            </a:pPr>
            <a:r>
              <a:rPr lang="ja-JP" altLang="en-US" sz="1400" dirty="0">
                <a:solidFill>
                  <a:prstClr val="black"/>
                </a:solidFill>
                <a:latin typeface="Meiryo UI" panose="020B0604030504040204" pitchFamily="50" charset="-128"/>
                <a:ea typeface="Meiryo UI" panose="020B0604030504040204" pitchFamily="50" charset="-128"/>
              </a:rPr>
              <a:t>　■</a:t>
            </a:r>
            <a:r>
              <a:rPr lang="zh-TW" altLang="en-US" sz="1400" dirty="0">
                <a:solidFill>
                  <a:prstClr val="black"/>
                </a:solidFill>
                <a:latin typeface="Meiryo UI" panose="020B0604030504040204" pitchFamily="50" charset="-128"/>
                <a:ea typeface="Meiryo UI" panose="020B0604030504040204" pitchFamily="50" charset="-128"/>
              </a:rPr>
              <a:t>別添③</a:t>
            </a:r>
            <a:r>
              <a:rPr lang="en-US" altLang="zh-TW" sz="1400" dirty="0">
                <a:solidFill>
                  <a:prstClr val="black"/>
                </a:solidFill>
                <a:latin typeface="Meiryo UI" panose="020B0604030504040204" pitchFamily="50" charset="-128"/>
                <a:ea typeface="Meiryo UI" panose="020B0604030504040204" pitchFamily="50" charset="-128"/>
              </a:rPr>
              <a:t>-3</a:t>
            </a:r>
            <a:r>
              <a:rPr lang="zh-TW" altLang="en-US" sz="1400" dirty="0">
                <a:solidFill>
                  <a:prstClr val="black"/>
                </a:solidFill>
                <a:latin typeface="Meiryo UI" panose="020B0604030504040204" pitchFamily="50" charset="-128"/>
                <a:ea typeface="Meiryo UI" panose="020B0604030504040204" pitchFamily="50" charset="-128"/>
              </a:rPr>
              <a:t>「公金給付対象候補一覧」</a:t>
            </a:r>
            <a:r>
              <a:rPr lang="ja-JP" altLang="en-US" sz="1400" dirty="0">
                <a:solidFill>
                  <a:prstClr val="black"/>
                </a:solidFill>
                <a:latin typeface="Meiryo UI" panose="020B0604030504040204" pitchFamily="50" charset="-128"/>
                <a:ea typeface="Meiryo UI" panose="020B0604030504040204" pitchFamily="50" charset="-128"/>
              </a:rPr>
              <a:t>より一部抜粋</a:t>
            </a:r>
            <a:endParaRPr lang="en-US" altLang="ja-JP" sz="1400" dirty="0">
              <a:solidFill>
                <a:prstClr val="black"/>
              </a:solidFill>
              <a:latin typeface="Meiryo UI" panose="020B0604030504040204" pitchFamily="50" charset="-128"/>
              <a:ea typeface="Meiryo UI" panose="020B0604030504040204" pitchFamily="50" charset="-128"/>
            </a:endParaRPr>
          </a:p>
          <a:p>
            <a:pPr marL="182563" marR="0" lvl="0" indent="-182563" defTabSz="914400" rtl="0" eaLnBrk="1" fontAlgn="auto" latinLnBrk="0" hangingPunct="1">
              <a:lnSpc>
                <a:spcPct val="100000"/>
              </a:lnSpc>
              <a:spcBef>
                <a:spcPct val="20000"/>
              </a:spcBef>
              <a:spcAft>
                <a:spcPts val="0"/>
              </a:spcAft>
              <a:buClr>
                <a:srgbClr val="002060"/>
              </a:buClr>
              <a:buSzTx/>
              <a:buFont typeface="Wingdings" pitchFamily="2" charset="2"/>
              <a:buNone/>
              <a:tabLst/>
              <a:defRPr/>
            </a:pPr>
            <a:endParaRPr lang="en-US" altLang="ja-JP" sz="1400" dirty="0">
              <a:solidFill>
                <a:prstClr val="black"/>
              </a:solidFill>
              <a:latin typeface="Meiryo UI" panose="020B0604030504040204" pitchFamily="50" charset="-128"/>
              <a:ea typeface="Meiryo UI" panose="020B0604030504040204" pitchFamily="50" charset="-128"/>
            </a:endParaRPr>
          </a:p>
          <a:p>
            <a:pPr marL="182563" marR="0" lvl="0" indent="-182563" defTabSz="914400" rtl="0" eaLnBrk="1" fontAlgn="auto" latinLnBrk="0" hangingPunct="1">
              <a:lnSpc>
                <a:spcPct val="100000"/>
              </a:lnSpc>
              <a:spcBef>
                <a:spcPct val="20000"/>
              </a:spcBef>
              <a:spcAft>
                <a:spcPts val="0"/>
              </a:spcAft>
              <a:buClr>
                <a:srgbClr val="002060"/>
              </a:buClr>
              <a:buSzTx/>
              <a:buFont typeface="Wingdings" pitchFamily="2" charset="2"/>
              <a:buNone/>
              <a:tabLst/>
              <a:defRPr/>
            </a:pPr>
            <a:endParaRPr lang="en-US" altLang="ja-JP" sz="1400" dirty="0">
              <a:solidFill>
                <a:prstClr val="black"/>
              </a:solidFill>
              <a:latin typeface="Meiryo UI" panose="020B0604030504040204" pitchFamily="50" charset="-128"/>
              <a:ea typeface="Meiryo UI" panose="020B0604030504040204" pitchFamily="50" charset="-128"/>
            </a:endParaRPr>
          </a:p>
          <a:p>
            <a:pPr marL="182563" marR="0" lvl="0" indent="-182563" defTabSz="914400" rtl="0" eaLnBrk="1" fontAlgn="auto" latinLnBrk="0" hangingPunct="1">
              <a:lnSpc>
                <a:spcPct val="100000"/>
              </a:lnSpc>
              <a:spcBef>
                <a:spcPct val="20000"/>
              </a:spcBef>
              <a:spcAft>
                <a:spcPts val="0"/>
              </a:spcAft>
              <a:buClr>
                <a:srgbClr val="002060"/>
              </a:buClr>
              <a:buSzTx/>
              <a:buFont typeface="Wingdings" pitchFamily="2" charset="2"/>
              <a:buNone/>
              <a:tabLst/>
              <a:defRPr/>
            </a:pPr>
            <a:endParaRPr lang="en-US" altLang="ja-JP" sz="1400" dirty="0">
              <a:solidFill>
                <a:prstClr val="black"/>
              </a:solidFill>
              <a:latin typeface="Meiryo UI" panose="020B0604030504040204" pitchFamily="50" charset="-128"/>
              <a:ea typeface="Meiryo UI" panose="020B0604030504040204" pitchFamily="50" charset="-128"/>
            </a:endParaRPr>
          </a:p>
          <a:p>
            <a:pPr marL="182563" marR="0" lvl="0" indent="-182563" defTabSz="914400" rtl="0" eaLnBrk="1" fontAlgn="auto" latinLnBrk="0" hangingPunct="1">
              <a:lnSpc>
                <a:spcPct val="100000"/>
              </a:lnSpc>
              <a:spcBef>
                <a:spcPct val="20000"/>
              </a:spcBef>
              <a:spcAft>
                <a:spcPts val="0"/>
              </a:spcAft>
              <a:buClr>
                <a:srgbClr val="002060"/>
              </a:buClr>
              <a:buSzTx/>
              <a:buFont typeface="Wingdings" pitchFamily="2" charset="2"/>
              <a:buNone/>
              <a:tabLst/>
              <a:defRPr/>
            </a:pPr>
            <a:endParaRPr lang="en-US" altLang="ja-JP" sz="1400" dirty="0">
              <a:solidFill>
                <a:prstClr val="black"/>
              </a:solidFill>
              <a:latin typeface="Meiryo UI" panose="020B0604030504040204" pitchFamily="50" charset="-128"/>
              <a:ea typeface="Meiryo UI" panose="020B0604030504040204" pitchFamily="50" charset="-128"/>
            </a:endParaRPr>
          </a:p>
        </p:txBody>
      </p:sp>
      <p:pic>
        <p:nvPicPr>
          <p:cNvPr id="6" name="図 5">
            <a:extLst>
              <a:ext uri="{FF2B5EF4-FFF2-40B4-BE49-F238E27FC236}">
                <a16:creationId xmlns:a16="http://schemas.microsoft.com/office/drawing/2014/main" xmlns="" id="{599A069B-ED57-4B60-B18A-7B4A0CFD1DA2}"/>
              </a:ext>
            </a:extLst>
          </p:cNvPr>
          <p:cNvPicPr>
            <a:picLocks noChangeAspect="1"/>
          </p:cNvPicPr>
          <p:nvPr/>
        </p:nvPicPr>
        <p:blipFill rotWithShape="1">
          <a:blip r:embed="rId3"/>
          <a:srcRect l="14810" t="31190" r="16308" b="36930"/>
          <a:stretch/>
        </p:blipFill>
        <p:spPr>
          <a:xfrm>
            <a:off x="1121678" y="1785221"/>
            <a:ext cx="5966281" cy="2186359"/>
          </a:xfrm>
          <a:prstGeom prst="rect">
            <a:avLst/>
          </a:prstGeom>
        </p:spPr>
      </p:pic>
      <p:sp>
        <p:nvSpPr>
          <p:cNvPr id="8" name="四角形: 角を丸くする 7">
            <a:extLst>
              <a:ext uri="{FF2B5EF4-FFF2-40B4-BE49-F238E27FC236}">
                <a16:creationId xmlns:a16="http://schemas.microsoft.com/office/drawing/2014/main" xmlns="" id="{7F27AAE6-903F-48B4-9831-FCE35429C58F}"/>
              </a:ext>
            </a:extLst>
          </p:cNvPr>
          <p:cNvSpPr/>
          <p:nvPr/>
        </p:nvSpPr>
        <p:spPr>
          <a:xfrm>
            <a:off x="2526569" y="2032578"/>
            <a:ext cx="4631240" cy="1939001"/>
          </a:xfrm>
          <a:prstGeom prst="roundRect">
            <a:avLst/>
          </a:prstGeom>
          <a:ln w="38100">
            <a:solidFill>
              <a:srgbClr val="0000FF"/>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0" name="スライド番号プレースホルダー 4">
            <a:extLst>
              <a:ext uri="{FF2B5EF4-FFF2-40B4-BE49-F238E27FC236}">
                <a16:creationId xmlns:a16="http://schemas.microsoft.com/office/drawing/2014/main" xmlns="" id="{B6BBDBC2-2401-4F47-8A7D-476455DC9A7A}"/>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1" lang="ja-JP" altLang="en-US" sz="2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pic>
        <p:nvPicPr>
          <p:cNvPr id="3" name="図 2">
            <a:extLst>
              <a:ext uri="{FF2B5EF4-FFF2-40B4-BE49-F238E27FC236}">
                <a16:creationId xmlns:a16="http://schemas.microsoft.com/office/drawing/2014/main" xmlns="" id="{5AEE73CD-F1D8-43F4-AAEB-4252797A9059}"/>
              </a:ext>
            </a:extLst>
          </p:cNvPr>
          <p:cNvPicPr>
            <a:picLocks noChangeAspect="1"/>
          </p:cNvPicPr>
          <p:nvPr/>
        </p:nvPicPr>
        <p:blipFill rotWithShape="1">
          <a:blip r:embed="rId4"/>
          <a:srcRect l="2999" t="35502" r="25524" b="32628"/>
          <a:stretch/>
        </p:blipFill>
        <p:spPr>
          <a:xfrm>
            <a:off x="1250318" y="5126880"/>
            <a:ext cx="6405924" cy="1552593"/>
          </a:xfrm>
          <a:prstGeom prst="rect">
            <a:avLst/>
          </a:prstGeom>
        </p:spPr>
      </p:pic>
    </p:spTree>
    <p:extLst>
      <p:ext uri="{BB962C8B-B14F-4D97-AF65-F5344CB8AC3E}">
        <p14:creationId xmlns:p14="http://schemas.microsoft.com/office/powerpoint/2010/main" val="16781799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0" name="直線コネクタ 39">
            <a:extLst>
              <a:ext uri="{FF2B5EF4-FFF2-40B4-BE49-F238E27FC236}">
                <a16:creationId xmlns:a16="http://schemas.microsoft.com/office/drawing/2014/main" xmlns="" id="{D4556341-2768-4775-B05C-252C2E440FE1}"/>
              </a:ext>
            </a:extLst>
          </p:cNvPr>
          <p:cNvCxnSpPr/>
          <p:nvPr/>
        </p:nvCxnSpPr>
        <p:spPr>
          <a:xfrm>
            <a:off x="0" y="506114"/>
            <a:ext cx="914400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タイトル 1">
            <a:extLst>
              <a:ext uri="{FF2B5EF4-FFF2-40B4-BE49-F238E27FC236}">
                <a16:creationId xmlns:a16="http://schemas.microsoft.com/office/drawing/2014/main" xmlns="" id="{F47DB502-8EA9-46A0-BC4C-0959501B6623}"/>
              </a:ext>
            </a:extLst>
          </p:cNvPr>
          <p:cNvSpPr txBox="1">
            <a:spLocks/>
          </p:cNvSpPr>
          <p:nvPr/>
        </p:nvSpPr>
        <p:spPr>
          <a:xfrm>
            <a:off x="0" y="-27384"/>
            <a:ext cx="9144000" cy="56207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2000" dirty="0">
                <a:solidFill>
                  <a:prstClr val="black"/>
                </a:solidFill>
                <a:latin typeface="Meiryo UI" panose="020B0604030504040204" pitchFamily="50" charset="-128"/>
                <a:ea typeface="Meiryo UI" panose="020B0604030504040204" pitchFamily="50" charset="-128"/>
              </a:rPr>
              <a:t>４</a:t>
            </a:r>
            <a:r>
              <a:rPr kumimoji="1" lang="ja-JP" altLang="en-US"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j-cs"/>
              </a:rPr>
              <a:t>．公金給付について</a:t>
            </a:r>
            <a:endParaRPr lang="ja-JP" altLang="en-US" sz="2000" dirty="0">
              <a:latin typeface="Meiryo UI" panose="020B0604030504040204" pitchFamily="50" charset="-128"/>
              <a:ea typeface="Meiryo UI" panose="020B0604030504040204" pitchFamily="50" charset="-128"/>
            </a:endParaRPr>
          </a:p>
        </p:txBody>
      </p:sp>
      <p:graphicFrame>
        <p:nvGraphicFramePr>
          <p:cNvPr id="9" name="表 2">
            <a:extLst>
              <a:ext uri="{FF2B5EF4-FFF2-40B4-BE49-F238E27FC236}">
                <a16:creationId xmlns:a16="http://schemas.microsoft.com/office/drawing/2014/main" xmlns="" id="{6767FAE3-7DDB-4E0A-82D8-56731AD3C848}"/>
              </a:ext>
            </a:extLst>
          </p:cNvPr>
          <p:cNvGraphicFramePr>
            <a:graphicFrameLocks noGrp="1"/>
          </p:cNvGraphicFramePr>
          <p:nvPr>
            <p:extLst>
              <p:ext uri="{D42A27DB-BD31-4B8C-83A1-F6EECF244321}">
                <p14:modId xmlns:p14="http://schemas.microsoft.com/office/powerpoint/2010/main" val="3180319515"/>
              </p:ext>
            </p:extLst>
          </p:nvPr>
        </p:nvGraphicFramePr>
        <p:xfrm>
          <a:off x="354893" y="1495201"/>
          <a:ext cx="8537107" cy="4217159"/>
        </p:xfrm>
        <a:graphic>
          <a:graphicData uri="http://schemas.openxmlformats.org/drawingml/2006/table">
            <a:tbl>
              <a:tblPr firstRow="1" bandRow="1">
                <a:tableStyleId>{5C22544A-7EE6-4342-B048-85BDC9FD1C3A}</a:tableStyleId>
              </a:tblPr>
              <a:tblGrid>
                <a:gridCol w="311534">
                  <a:extLst>
                    <a:ext uri="{9D8B030D-6E8A-4147-A177-3AD203B41FA5}">
                      <a16:colId xmlns:a16="http://schemas.microsoft.com/office/drawing/2014/main" xmlns="" val="3094114593"/>
                    </a:ext>
                  </a:extLst>
                </a:gridCol>
                <a:gridCol w="2969051">
                  <a:extLst>
                    <a:ext uri="{9D8B030D-6E8A-4147-A177-3AD203B41FA5}">
                      <a16:colId xmlns:a16="http://schemas.microsoft.com/office/drawing/2014/main" xmlns="" val="1846173177"/>
                    </a:ext>
                  </a:extLst>
                </a:gridCol>
                <a:gridCol w="5256522">
                  <a:extLst>
                    <a:ext uri="{9D8B030D-6E8A-4147-A177-3AD203B41FA5}">
                      <a16:colId xmlns:a16="http://schemas.microsoft.com/office/drawing/2014/main" xmlns="" val="2239647045"/>
                    </a:ext>
                  </a:extLst>
                </a:gridCol>
              </a:tblGrid>
              <a:tr h="285239">
                <a:tc>
                  <a:txBody>
                    <a:bodyPr/>
                    <a:lstStyle/>
                    <a:p>
                      <a:pPr algn="ctr"/>
                      <a:r>
                        <a:rPr kumimoji="1" lang="ja-JP" altLang="en-US" sz="1200" dirty="0">
                          <a:latin typeface="Meiryo UI" panose="020B0604030504040204" pitchFamily="50" charset="-128"/>
                          <a:ea typeface="Meiryo UI" panose="020B0604030504040204" pitchFamily="50" charset="-128"/>
                        </a:rPr>
                        <a:t>＃</a:t>
                      </a:r>
                    </a:p>
                  </a:txBody>
                  <a:tcPr/>
                </a:tc>
                <a:tc>
                  <a:txBody>
                    <a:bodyPr/>
                    <a:lstStyle/>
                    <a:p>
                      <a:pPr algn="ctr"/>
                      <a:r>
                        <a:rPr kumimoji="1" lang="ja-JP" altLang="en-US" sz="1200" dirty="0">
                          <a:latin typeface="Meiryo UI" panose="020B0604030504040204" pitchFamily="50" charset="-128"/>
                          <a:ea typeface="Meiryo UI" panose="020B0604030504040204" pitchFamily="50" charset="-128"/>
                        </a:rPr>
                        <a:t>想定される機能要件</a:t>
                      </a:r>
                    </a:p>
                  </a:txBody>
                  <a:tcPr/>
                </a:tc>
                <a:tc>
                  <a:txBody>
                    <a:bodyPr/>
                    <a:lstStyle/>
                    <a:p>
                      <a:pPr algn="ctr"/>
                      <a:r>
                        <a:rPr kumimoji="1" lang="ja-JP" altLang="en-US" sz="1200" dirty="0">
                          <a:latin typeface="Meiryo UI" panose="020B0604030504040204" pitchFamily="50" charset="-128"/>
                          <a:ea typeface="Meiryo UI" panose="020B0604030504040204" pitchFamily="50" charset="-128"/>
                        </a:rPr>
                        <a:t>背景</a:t>
                      </a:r>
                    </a:p>
                  </a:txBody>
                  <a:tcPr/>
                </a:tc>
                <a:extLst>
                  <a:ext uri="{0D108BD9-81ED-4DB2-BD59-A6C34878D82A}">
                    <a16:rowId xmlns:a16="http://schemas.microsoft.com/office/drawing/2014/main" xmlns="" val="175243723"/>
                  </a:ext>
                </a:extLst>
              </a:tr>
              <a:tr h="0">
                <a:tc>
                  <a:txBody>
                    <a:bodyPr/>
                    <a:lstStyle/>
                    <a:p>
                      <a:pPr algn="l"/>
                      <a:r>
                        <a:rPr kumimoji="1" lang="ja-JP" altLang="en-US" sz="1200" kern="1200" dirty="0">
                          <a:solidFill>
                            <a:schemeClr val="dk1"/>
                          </a:solidFill>
                          <a:latin typeface="Meiryo UI" panose="020B0604030504040204" pitchFamily="50" charset="-128"/>
                          <a:ea typeface="Meiryo UI" panose="020B0604030504040204" pitchFamily="50" charset="-128"/>
                          <a:cs typeface="+mn-cs"/>
                        </a:rPr>
                        <a:t>①</a:t>
                      </a:r>
                    </a:p>
                  </a:txBody>
                  <a:tcPr/>
                </a:tc>
                <a:tc>
                  <a:txBody>
                    <a:bodyPr/>
                    <a:lstStyle/>
                    <a:p>
                      <a:pPr algn="l"/>
                      <a:r>
                        <a:rPr kumimoji="1" lang="ja-JP" altLang="en-US" sz="1200" kern="1200" dirty="0">
                          <a:solidFill>
                            <a:schemeClr val="dk1"/>
                          </a:solidFill>
                          <a:latin typeface="Meiryo UI" panose="020B0604030504040204" pitchFamily="50" charset="-128"/>
                          <a:ea typeface="Meiryo UI" panose="020B0604030504040204" pitchFamily="50" charset="-128"/>
                          <a:cs typeface="+mn-cs"/>
                        </a:rPr>
                        <a:t>支給申請書に公金受取口座の利用の意思確認欄追加</a:t>
                      </a:r>
                      <a:endParaRPr kumimoji="1" lang="en-US" altLang="ja-JP" sz="1200" kern="1200" dirty="0">
                        <a:solidFill>
                          <a:schemeClr val="dk1"/>
                        </a:solidFill>
                        <a:latin typeface="Meiryo UI" panose="020B0604030504040204" pitchFamily="50" charset="-128"/>
                        <a:ea typeface="Meiryo UI" panose="020B0604030504040204" pitchFamily="50" charset="-128"/>
                        <a:cs typeface="+mn-cs"/>
                      </a:endParaRPr>
                    </a:p>
                  </a:txBody>
                  <a:tcPr/>
                </a:tc>
                <a:tc>
                  <a:txBody>
                    <a:bodyPr/>
                    <a:lstStyle/>
                    <a:p>
                      <a:pPr algn="l"/>
                      <a:r>
                        <a:rPr lang="ja-JP" altLang="en-US" sz="1200" dirty="0">
                          <a:solidFill>
                            <a:prstClr val="black"/>
                          </a:solidFill>
                          <a:latin typeface="Meiryo UI" panose="020B0604030504040204" pitchFamily="50" charset="-128"/>
                          <a:ea typeface="Meiryo UI" panose="020B0604030504040204" pitchFamily="50" charset="-128"/>
                        </a:rPr>
                        <a:t>公金受取口座を利用するためには、申請者による利用の同意が必要と考えるため、</a:t>
                      </a:r>
                      <a:r>
                        <a:rPr kumimoji="1" lang="ja-JP" altLang="en-US" sz="1200" kern="1200" dirty="0">
                          <a:solidFill>
                            <a:schemeClr val="dk1"/>
                          </a:solidFill>
                          <a:latin typeface="Meiryo UI" panose="020B0604030504040204" pitchFamily="50" charset="-128"/>
                          <a:ea typeface="Meiryo UI" panose="020B0604030504040204" pitchFamily="50" charset="-128"/>
                          <a:cs typeface="+mn-cs"/>
                        </a:rPr>
                        <a:t>支給申請時に、公金受取口座の利用の意思を確認できるような固定文言を</a:t>
                      </a:r>
                      <a:r>
                        <a:rPr lang="ja-JP" altLang="en-US" sz="1200" dirty="0">
                          <a:solidFill>
                            <a:prstClr val="black"/>
                          </a:solidFill>
                          <a:latin typeface="Meiryo UI" panose="020B0604030504040204" pitchFamily="50" charset="-128"/>
                          <a:ea typeface="Meiryo UI" panose="020B0604030504040204" pitchFamily="50" charset="-128"/>
                        </a:rPr>
                        <a:t>追加するレイアウト変更が必要と考える。</a:t>
                      </a:r>
                      <a:endParaRPr lang="en-US" altLang="ja-JP" sz="1200" dirty="0">
                        <a:solidFill>
                          <a:prstClr val="black"/>
                        </a:solidFill>
                        <a:latin typeface="Meiryo UI" panose="020B0604030504040204" pitchFamily="50" charset="-128"/>
                        <a:ea typeface="Meiryo UI" panose="020B0604030504040204" pitchFamily="50" charset="-128"/>
                      </a:endParaRPr>
                    </a:p>
                    <a:p>
                      <a:pPr algn="l"/>
                      <a:r>
                        <a:rPr lang="ja-JP" altLang="en-US" sz="1200" dirty="0">
                          <a:solidFill>
                            <a:prstClr val="black"/>
                          </a:solidFill>
                          <a:latin typeface="Meiryo UI" panose="020B0604030504040204" pitchFamily="50" charset="-128"/>
                          <a:ea typeface="Meiryo UI" panose="020B0604030504040204" pitchFamily="50" charset="-128"/>
                        </a:rPr>
                        <a:t>対象となる申請書は、</a:t>
                      </a:r>
                      <a:r>
                        <a:rPr lang="zh-TW" altLang="en-US" sz="1200" dirty="0">
                          <a:solidFill>
                            <a:prstClr val="black"/>
                          </a:solidFill>
                          <a:latin typeface="Meiryo UI" panose="020B0604030504040204" pitchFamily="50" charset="-128"/>
                          <a:ea typeface="Meiryo UI" panose="020B0604030504040204" pitchFamily="50" charset="-128"/>
                        </a:rPr>
                        <a:t>別添③</a:t>
                      </a:r>
                      <a:r>
                        <a:rPr lang="en-US" altLang="zh-TW" sz="1200" dirty="0">
                          <a:solidFill>
                            <a:prstClr val="black"/>
                          </a:solidFill>
                          <a:latin typeface="Meiryo UI" panose="020B0604030504040204" pitchFamily="50" charset="-128"/>
                          <a:ea typeface="Meiryo UI" panose="020B0604030504040204" pitchFamily="50" charset="-128"/>
                        </a:rPr>
                        <a:t>-3</a:t>
                      </a:r>
                      <a:r>
                        <a:rPr lang="zh-TW" altLang="en-US" sz="1200" dirty="0">
                          <a:solidFill>
                            <a:prstClr val="black"/>
                          </a:solidFill>
                          <a:latin typeface="Meiryo UI" panose="020B0604030504040204" pitchFamily="50" charset="-128"/>
                          <a:ea typeface="Meiryo UI" panose="020B0604030504040204" pitchFamily="50" charset="-128"/>
                        </a:rPr>
                        <a:t>「公金給付対象候補一覧」</a:t>
                      </a:r>
                      <a:r>
                        <a:rPr lang="ja-JP" altLang="en-US" sz="1200" dirty="0">
                          <a:solidFill>
                            <a:prstClr val="black"/>
                          </a:solidFill>
                          <a:latin typeface="Meiryo UI" panose="020B0604030504040204" pitchFamily="50" charset="-128"/>
                          <a:ea typeface="Meiryo UI" panose="020B0604030504040204" pitchFamily="50" charset="-128"/>
                        </a:rPr>
                        <a:t>に整理した手続きの支給申請書と考える。</a:t>
                      </a:r>
                      <a:endParaRPr kumimoji="1" lang="en-US" altLang="ja-JP" sz="1200" kern="1200" dirty="0">
                        <a:solidFill>
                          <a:schemeClr val="dk1"/>
                        </a:solidFill>
                        <a:latin typeface="Meiryo UI" panose="020B0604030504040204" pitchFamily="50" charset="-128"/>
                        <a:ea typeface="Meiryo UI" panose="020B0604030504040204" pitchFamily="50" charset="-128"/>
                        <a:cs typeface="+mn-cs"/>
                      </a:endParaRPr>
                    </a:p>
                  </a:txBody>
                  <a:tcPr/>
                </a:tc>
                <a:extLst>
                  <a:ext uri="{0D108BD9-81ED-4DB2-BD59-A6C34878D82A}">
                    <a16:rowId xmlns:a16="http://schemas.microsoft.com/office/drawing/2014/main" xmlns="" val="4004145561"/>
                  </a:ext>
                </a:extLst>
              </a:tr>
              <a:tr h="0">
                <a:tc>
                  <a:txBody>
                    <a:bodyPr/>
                    <a:lstStyle/>
                    <a:p>
                      <a:r>
                        <a:rPr kumimoji="1" lang="ja-JP" altLang="en-US" sz="1200" dirty="0">
                          <a:latin typeface="Meiryo UI" panose="020B0604030504040204" pitchFamily="50" charset="-128"/>
                          <a:ea typeface="Meiryo UI" panose="020B0604030504040204" pitchFamily="50" charset="-128"/>
                        </a:rPr>
                        <a:t>②</a:t>
                      </a:r>
                    </a:p>
                  </a:txBody>
                  <a:tcPr/>
                </a:tc>
                <a:tc>
                  <a:txBody>
                    <a:bodyPr/>
                    <a:lstStyle/>
                    <a:p>
                      <a:r>
                        <a:rPr kumimoji="1" lang="ja-JP" altLang="en-US" sz="1200" dirty="0">
                          <a:latin typeface="Meiryo UI" panose="020B0604030504040204" pitchFamily="50" charset="-128"/>
                          <a:ea typeface="Meiryo UI" panose="020B0604030504040204" pitchFamily="50" charset="-128"/>
                        </a:rPr>
                        <a:t>公金受取口座の照会</a:t>
                      </a:r>
                      <a:endParaRPr kumimoji="1" lang="en-US" altLang="ja-JP" sz="1200" dirty="0">
                        <a:latin typeface="Meiryo UI" panose="020B0604030504040204" pitchFamily="50" charset="-128"/>
                        <a:ea typeface="Meiryo UI" panose="020B0604030504040204" pitchFamily="50" charset="-128"/>
                      </a:endParaRPr>
                    </a:p>
                  </a:txBody>
                  <a:tcPr/>
                </a:tc>
                <a:tc>
                  <a:txBody>
                    <a:bodyPr/>
                    <a:lstStyle/>
                    <a:p>
                      <a:r>
                        <a:rPr kumimoji="1" lang="ja-JP" altLang="en-US" sz="1200" dirty="0">
                          <a:solidFill>
                            <a:schemeClr val="tx1"/>
                          </a:solidFill>
                          <a:latin typeface="Meiryo UI" panose="020B0604030504040204" pitchFamily="50" charset="-128"/>
                          <a:ea typeface="Meiryo UI" panose="020B0604030504040204" pitchFamily="50" charset="-128"/>
                        </a:rPr>
                        <a:t>公金受取口座を利用する申請を受け付けた後、公金受取口座を照会し、該当の申請の給付口座としての登録を可能する。</a:t>
                      </a:r>
                      <a:endParaRPr kumimoji="1" lang="en-US" altLang="ja-JP" sz="1200" dirty="0">
                        <a:solidFill>
                          <a:schemeClr val="tx1"/>
                        </a:solidFill>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xmlns="" val="4134655479"/>
                  </a:ext>
                </a:extLst>
              </a:tr>
              <a:tr h="0">
                <a:tc>
                  <a:txBody>
                    <a:bodyPr/>
                    <a:lstStyle/>
                    <a:p>
                      <a:r>
                        <a:rPr kumimoji="1" lang="ja-JP" altLang="en-US" sz="1200" dirty="0">
                          <a:latin typeface="Meiryo UI" panose="020B0604030504040204" pitchFamily="50" charset="-128"/>
                          <a:ea typeface="Meiryo UI" panose="020B0604030504040204" pitchFamily="50" charset="-128"/>
                        </a:rPr>
                        <a:t>③</a:t>
                      </a:r>
                    </a:p>
                  </a:txBody>
                  <a:tcPr/>
                </a:tc>
                <a:tc>
                  <a:txBody>
                    <a:bodyPr/>
                    <a:lstStyle/>
                    <a:p>
                      <a:r>
                        <a:rPr kumimoji="1" lang="ja-JP" altLang="en-US" sz="1200" dirty="0">
                          <a:latin typeface="Meiryo UI" panose="020B0604030504040204" pitchFamily="50" charset="-128"/>
                          <a:ea typeface="Meiryo UI" panose="020B0604030504040204" pitchFamily="50" charset="-128"/>
                        </a:rPr>
                        <a:t>継続支給対象者リスト</a:t>
                      </a:r>
                    </a:p>
                  </a:txBody>
                  <a:tcPr/>
                </a:tc>
                <a:tc>
                  <a:txBody>
                    <a:bodyPr/>
                    <a:lstStyle/>
                    <a:p>
                      <a:r>
                        <a:rPr kumimoji="1" lang="ja-JP" altLang="en-US" sz="1200" dirty="0">
                          <a:solidFill>
                            <a:schemeClr val="tx1"/>
                          </a:solidFill>
                          <a:latin typeface="Meiryo UI" panose="020B0604030504040204" pitchFamily="50" charset="-128"/>
                          <a:ea typeface="Meiryo UI" panose="020B0604030504040204" pitchFamily="50" charset="-128"/>
                        </a:rPr>
                        <a:t>高額療養費の支給においては、初回の申請を基に支給申請の簡素化が可能である。初回の申請において、公金受取口座への振り込みを希望した場合、公金受取口座への継続した支給を行うこととなるが、公金受取口座の変更有無を確認する必要があると考えるため、公金受取口座への振り込みを希望している支給申請の簡素化の対象者の一覧を出力することで、必要に応じて対象者と該当口座の確認を行うことを可能とする。</a:t>
                      </a:r>
                    </a:p>
                  </a:txBody>
                  <a:tcPr/>
                </a:tc>
                <a:extLst>
                  <a:ext uri="{0D108BD9-81ED-4DB2-BD59-A6C34878D82A}">
                    <a16:rowId xmlns:a16="http://schemas.microsoft.com/office/drawing/2014/main" xmlns="" val="2935206863"/>
                  </a:ext>
                </a:extLst>
              </a:tr>
              <a:tr h="0">
                <a:tc>
                  <a:txBody>
                    <a:bodyPr/>
                    <a:lstStyle/>
                    <a:p>
                      <a:r>
                        <a:rPr kumimoji="1" lang="ja-JP" altLang="en-US" sz="1200" dirty="0">
                          <a:latin typeface="Meiryo UI" panose="020B0604030504040204" pitchFamily="50" charset="-128"/>
                          <a:ea typeface="Meiryo UI" panose="020B0604030504040204" pitchFamily="50" charset="-128"/>
                        </a:rPr>
                        <a:t>④</a:t>
                      </a:r>
                    </a:p>
                  </a:txBody>
                  <a:tcPr/>
                </a:tc>
                <a:tc>
                  <a:txBody>
                    <a:bodyPr/>
                    <a:lstStyle/>
                    <a:p>
                      <a:r>
                        <a:rPr kumimoji="1" lang="ja-JP" altLang="en-US" sz="1200" dirty="0">
                          <a:latin typeface="Meiryo UI" panose="020B0604030504040204" pitchFamily="50" charset="-128"/>
                          <a:ea typeface="Meiryo UI" panose="020B0604030504040204" pitchFamily="50" charset="-128"/>
                        </a:rPr>
                        <a:t>口座登録画面に公金受取口座の判別項目の追加</a:t>
                      </a:r>
                    </a:p>
                  </a:txBody>
                  <a:tcPr/>
                </a:tc>
                <a:tc>
                  <a:txBody>
                    <a:bodyPr/>
                    <a:lstStyle/>
                    <a:p>
                      <a:r>
                        <a:rPr kumimoji="1" lang="ja-JP" altLang="en-US" sz="1200" dirty="0">
                          <a:solidFill>
                            <a:schemeClr val="tx1"/>
                          </a:solidFill>
                          <a:latin typeface="Meiryo UI" panose="020B0604030504040204" pitchFamily="50" charset="-128"/>
                          <a:ea typeface="Meiryo UI" panose="020B0604030504040204" pitchFamily="50" charset="-128"/>
                        </a:rPr>
                        <a:t>情報照会によって得られた公金受取口座をオンライン画面から登録する際に、公金受取口座であることを入力可能とするために、公金受取口座を判別する項目の追加が必要と考える。</a:t>
                      </a:r>
                      <a:endParaRPr kumimoji="1" lang="en-US" altLang="ja-JP" sz="1200" dirty="0">
                        <a:solidFill>
                          <a:schemeClr val="tx1"/>
                        </a:solidFill>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xmlns="" val="3775955180"/>
                  </a:ext>
                </a:extLst>
              </a:tr>
              <a:tr h="0">
                <a:tc>
                  <a:txBody>
                    <a:bodyPr/>
                    <a:lstStyle/>
                    <a:p>
                      <a:r>
                        <a:rPr kumimoji="1" lang="ja-JP" altLang="en-US" sz="1200" dirty="0">
                          <a:latin typeface="Meiryo UI" panose="020B0604030504040204" pitchFamily="50" charset="-128"/>
                          <a:ea typeface="Meiryo UI" panose="020B0604030504040204" pitchFamily="50" charset="-128"/>
                        </a:rPr>
                        <a:t>⑤</a:t>
                      </a:r>
                    </a:p>
                  </a:txBody>
                  <a:tcPr/>
                </a:tc>
                <a:tc>
                  <a:txBody>
                    <a:bodyPr/>
                    <a:lstStyle/>
                    <a:p>
                      <a:r>
                        <a:rPr kumimoji="1" lang="ja-JP" altLang="en-US" sz="1200" dirty="0">
                          <a:latin typeface="Meiryo UI" panose="020B0604030504040204" pitchFamily="50" charset="-128"/>
                          <a:ea typeface="Meiryo UI" panose="020B0604030504040204" pitchFamily="50" charset="-128"/>
                        </a:rPr>
                        <a:t>金融機関統廃合時の一括更新、および口座情報の複写機能</a:t>
                      </a:r>
                    </a:p>
                  </a:txBody>
                  <a:tcPr/>
                </a:tc>
                <a:tc>
                  <a:txBody>
                    <a:bodyPr/>
                    <a:lstStyle/>
                    <a:p>
                      <a:r>
                        <a:rPr kumimoji="1" lang="ja-JP" altLang="en-US" sz="1200" dirty="0">
                          <a:solidFill>
                            <a:schemeClr val="tx1"/>
                          </a:solidFill>
                          <a:latin typeface="Meiryo UI" panose="020B0604030504040204" pitchFamily="50" charset="-128"/>
                          <a:ea typeface="Meiryo UI" panose="020B0604030504040204" pitchFamily="50" charset="-128"/>
                        </a:rPr>
                        <a:t>金融機関統廃合時に最新の金融機関マスタをもとに口座情報を一律で更新する機能や、口座情報の複写機能については、公金受取口座であっても従前の口座情報と同様に可能とする。</a:t>
                      </a:r>
                    </a:p>
                  </a:txBody>
                  <a:tcPr/>
                </a:tc>
                <a:extLst>
                  <a:ext uri="{0D108BD9-81ED-4DB2-BD59-A6C34878D82A}">
                    <a16:rowId xmlns:a16="http://schemas.microsoft.com/office/drawing/2014/main" xmlns="" val="1265831978"/>
                  </a:ext>
                </a:extLst>
              </a:tr>
            </a:tbl>
          </a:graphicData>
        </a:graphic>
      </p:graphicFrame>
      <p:sp>
        <p:nvSpPr>
          <p:cNvPr id="10" name="Rectangle 5">
            <a:extLst>
              <a:ext uri="{FF2B5EF4-FFF2-40B4-BE49-F238E27FC236}">
                <a16:creationId xmlns:a16="http://schemas.microsoft.com/office/drawing/2014/main" xmlns="" id="{8C3BC2E7-CCF0-4AB4-AFB1-AC5DF8F4AFA5}"/>
              </a:ext>
            </a:extLst>
          </p:cNvPr>
          <p:cNvSpPr txBox="1">
            <a:spLocks noChangeArrowheads="1"/>
          </p:cNvSpPr>
          <p:nvPr/>
        </p:nvSpPr>
        <p:spPr>
          <a:xfrm>
            <a:off x="68448" y="515441"/>
            <a:ext cx="8899525" cy="413576"/>
          </a:xfrm>
          <a:prstGeom prst="rect">
            <a:avLst/>
          </a:prstGeom>
        </p:spPr>
        <p:txBody>
          <a:bodyPr tIns="90000" bIns="90000"/>
          <a:lstStyle>
            <a:defPPr>
              <a:defRPr lang="en-US"/>
            </a:defPPr>
            <a:lvl1pPr marL="182563" lvl="0" indent="-182563" eaLnBrk="1" hangingPunct="1">
              <a:lnSpc>
                <a:spcPct val="100000"/>
              </a:lnSpc>
              <a:spcBef>
                <a:spcPct val="20000"/>
              </a:spcBef>
              <a:buClr>
                <a:srgbClr val="002060"/>
              </a:buClr>
              <a:buFont typeface="Wingdings" pitchFamily="2" charset="2"/>
              <a:buNone/>
              <a:defRPr kumimoji="1" sz="1600" b="0" i="0" u="none" strike="noStrike" kern="0" cap="none" spc="0" normalizeH="0" baseline="0">
                <a:ln>
                  <a:noFill/>
                </a:ln>
                <a:effectLst/>
                <a:uLnTx/>
                <a:uFillTx/>
                <a:latin typeface="+mn-ea"/>
                <a:ea typeface="+mn-ea"/>
              </a:defRPr>
            </a:lvl1pPr>
            <a:lvl2pPr marL="742950" indent="-285750">
              <a:spcBef>
                <a:spcPct val="20000"/>
              </a:spcBef>
              <a:buClr>
                <a:srgbClr val="FFCC66"/>
              </a:buClr>
              <a:buFont typeface="Wingdings" pitchFamily="2" charset="2"/>
              <a:buChar char="n"/>
              <a:defRPr kumimoji="1">
                <a:latin typeface="+mn-lt"/>
                <a:ea typeface="+mn-ea"/>
              </a:defRPr>
            </a:lvl2pPr>
            <a:lvl3pPr marL="1143000" indent="-228600">
              <a:spcBef>
                <a:spcPct val="20000"/>
              </a:spcBef>
              <a:buClr>
                <a:srgbClr val="FFCC66"/>
              </a:buClr>
              <a:buFont typeface="Wingdings" pitchFamily="2" charset="2"/>
              <a:buChar char="n"/>
              <a:defRPr kumimoji="1">
                <a:latin typeface="+mn-lt"/>
                <a:ea typeface="+mn-ea"/>
              </a:defRPr>
            </a:lvl3pPr>
            <a:lvl4pPr marL="1600200" indent="-228600">
              <a:spcBef>
                <a:spcPct val="20000"/>
              </a:spcBef>
              <a:buClr>
                <a:srgbClr val="FFCC66"/>
              </a:buClr>
              <a:buFont typeface="Wingdings" pitchFamily="2" charset="2"/>
              <a:buChar char="n"/>
              <a:defRPr kumimoji="1">
                <a:latin typeface="+mn-lt"/>
                <a:ea typeface="+mn-ea"/>
              </a:defRPr>
            </a:lvl4pPr>
            <a:lvl5pPr marL="2057400" indent="-228600">
              <a:spcBef>
                <a:spcPct val="20000"/>
              </a:spcBef>
              <a:buClr>
                <a:srgbClr val="FFCC66"/>
              </a:buClr>
              <a:buFont typeface="Wingdings" pitchFamily="2" charset="2"/>
              <a:buChar char="n"/>
              <a:defRPr kumimoji="1">
                <a:latin typeface="+mn-lt"/>
                <a:ea typeface="+mn-ea"/>
              </a:defRPr>
            </a:lvl5pPr>
            <a:lvl6pPr marL="2514600" indent="-228600" fontAlgn="base">
              <a:spcBef>
                <a:spcPct val="20000"/>
              </a:spcBef>
              <a:spcAft>
                <a:spcPct val="0"/>
              </a:spcAft>
              <a:buClr>
                <a:srgbClr val="FFCC66"/>
              </a:buClr>
              <a:buFont typeface="Wingdings" pitchFamily="2" charset="2"/>
              <a:buChar char="n"/>
              <a:defRPr kumimoji="1">
                <a:latin typeface="+mn-lt"/>
                <a:ea typeface="+mn-ea"/>
              </a:defRPr>
            </a:lvl6pPr>
            <a:lvl7pPr marL="2971800" indent="-228600" fontAlgn="base">
              <a:spcBef>
                <a:spcPct val="20000"/>
              </a:spcBef>
              <a:spcAft>
                <a:spcPct val="0"/>
              </a:spcAft>
              <a:buClr>
                <a:srgbClr val="FFCC66"/>
              </a:buClr>
              <a:buFont typeface="Wingdings" pitchFamily="2" charset="2"/>
              <a:buChar char="n"/>
              <a:defRPr kumimoji="1">
                <a:latin typeface="+mn-lt"/>
                <a:ea typeface="+mn-ea"/>
              </a:defRPr>
            </a:lvl7pPr>
            <a:lvl8pPr marL="3429000" indent="-228600" fontAlgn="base">
              <a:spcBef>
                <a:spcPct val="20000"/>
              </a:spcBef>
              <a:spcAft>
                <a:spcPct val="0"/>
              </a:spcAft>
              <a:buClr>
                <a:srgbClr val="FFCC66"/>
              </a:buClr>
              <a:buFont typeface="Wingdings" pitchFamily="2" charset="2"/>
              <a:buChar char="n"/>
              <a:defRPr kumimoji="1">
                <a:latin typeface="+mn-lt"/>
                <a:ea typeface="+mn-ea"/>
              </a:defRPr>
            </a:lvl8pPr>
            <a:lvl9pPr marL="3886200" indent="-228600" fontAlgn="base">
              <a:spcBef>
                <a:spcPct val="20000"/>
              </a:spcBef>
              <a:spcAft>
                <a:spcPct val="0"/>
              </a:spcAft>
              <a:buClr>
                <a:srgbClr val="FFCC66"/>
              </a:buClr>
              <a:buFont typeface="Wingdings" pitchFamily="2" charset="2"/>
              <a:buChar char="n"/>
              <a:defRPr kumimoji="1">
                <a:latin typeface="+mn-lt"/>
                <a:ea typeface="+mn-ea"/>
              </a:defRPr>
            </a:lvl9pPr>
          </a:lstStyle>
          <a:p>
            <a:pPr marL="0" marR="0" lvl="0" indent="0" defTabSz="914400" rtl="0" eaLnBrk="1" fontAlgn="auto" latinLnBrk="0" hangingPunct="1">
              <a:lnSpc>
                <a:spcPct val="100000"/>
              </a:lnSpc>
              <a:spcBef>
                <a:spcPts val="0"/>
              </a:spcBef>
              <a:spcAft>
                <a:spcPts val="0"/>
              </a:spcAft>
              <a:buClrTx/>
              <a:buSzTx/>
              <a:buFontTx/>
              <a:buNone/>
              <a:tabLst/>
              <a:defRPr/>
            </a:pPr>
            <a:r>
              <a:rPr lang="ja-JP" altLang="en-US" sz="1400" dirty="0">
                <a:solidFill>
                  <a:prstClr val="black"/>
                </a:solidFill>
                <a:latin typeface="Meiryo UI" panose="020B0604030504040204" pitchFamily="50" charset="-128"/>
                <a:ea typeface="Meiryo UI" panose="020B0604030504040204" pitchFamily="50" charset="-128"/>
              </a:rPr>
              <a:t>　■公金給付に係る機能要件</a:t>
            </a:r>
            <a:endParaRPr lang="en-US" altLang="ja-JP" sz="1400" dirty="0">
              <a:solidFill>
                <a:prstClr val="black"/>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dirty="0">
                <a:solidFill>
                  <a:prstClr val="black"/>
                </a:solidFill>
                <a:latin typeface="Meiryo UI" panose="020B0604030504040204" pitchFamily="50" charset="-128"/>
                <a:ea typeface="Meiryo UI" panose="020B0604030504040204" pitchFamily="50" charset="-128"/>
              </a:rPr>
              <a:t>　　支払い事務において、支給申請手続きにおける必要な対応を行い、</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公金受取口座情報を活用した給付を行うにあたり、</a:t>
            </a:r>
            <a:endPar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kern="1200" dirty="0">
                <a:solidFill>
                  <a:prstClr val="black"/>
                </a:solidFill>
                <a:latin typeface="Meiryo UI" panose="020B0604030504040204" pitchFamily="50" charset="-128"/>
                <a:ea typeface="Meiryo UI" panose="020B0604030504040204" pitchFamily="50" charset="-128"/>
              </a:rPr>
              <a:t>　　</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想定される機能要件を以下に整理する。</a:t>
            </a:r>
            <a:endParaRPr lang="en-US" altLang="ja-JP" sz="1400" dirty="0">
              <a:latin typeface="Meiryo UI" panose="020B0604030504040204" pitchFamily="50" charset="-128"/>
              <a:ea typeface="Meiryo UI" panose="020B0604030504040204" pitchFamily="50" charset="-128"/>
            </a:endParaRPr>
          </a:p>
          <a:p>
            <a:pPr marL="182563" marR="0" lvl="0" indent="-182563" algn="l" defTabSz="914400" rtl="0" eaLnBrk="1" fontAlgn="auto" latinLnBrk="0" hangingPunct="1">
              <a:lnSpc>
                <a:spcPct val="100000"/>
              </a:lnSpc>
              <a:spcBef>
                <a:spcPct val="20000"/>
              </a:spcBef>
              <a:spcAft>
                <a:spcPts val="0"/>
              </a:spcAft>
              <a:buClr>
                <a:srgbClr val="002060"/>
              </a:buClr>
              <a:buSzTx/>
              <a:buFont typeface="Wingdings" pitchFamily="2" charset="2"/>
              <a:buNone/>
              <a:tabLst/>
              <a:defRPr/>
            </a:pPr>
            <a:endParaRPr lang="en-US" altLang="ja-JP" sz="1400" dirty="0">
              <a:solidFill>
                <a:prstClr val="black"/>
              </a:solidFill>
              <a:latin typeface="Meiryo UI" panose="020B0604030504040204" pitchFamily="50" charset="-128"/>
              <a:ea typeface="Meiryo UI" panose="020B0604030504040204" pitchFamily="50" charset="-128"/>
            </a:endParaRPr>
          </a:p>
        </p:txBody>
      </p:sp>
      <p:sp>
        <p:nvSpPr>
          <p:cNvPr id="6" name="スライド番号プレースホルダー 4">
            <a:extLst>
              <a:ext uri="{FF2B5EF4-FFF2-40B4-BE49-F238E27FC236}">
                <a16:creationId xmlns:a16="http://schemas.microsoft.com/office/drawing/2014/main" xmlns="" id="{7C4698CA-F969-4F9C-B234-C4B031788C92}"/>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1" lang="ja-JP" altLang="en-US" sz="2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19193529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表 2">
            <a:extLst>
              <a:ext uri="{FF2B5EF4-FFF2-40B4-BE49-F238E27FC236}">
                <a16:creationId xmlns:a16="http://schemas.microsoft.com/office/drawing/2014/main" xmlns="" id="{C404EC64-A026-4BD9-A51F-838CA19C44DC}"/>
              </a:ext>
            </a:extLst>
          </p:cNvPr>
          <p:cNvGraphicFramePr>
            <a:graphicFrameLocks noGrp="1"/>
          </p:cNvGraphicFramePr>
          <p:nvPr>
            <p:extLst>
              <p:ext uri="{D42A27DB-BD31-4B8C-83A1-F6EECF244321}">
                <p14:modId xmlns:p14="http://schemas.microsoft.com/office/powerpoint/2010/main" val="2693232890"/>
              </p:ext>
            </p:extLst>
          </p:nvPr>
        </p:nvGraphicFramePr>
        <p:xfrm>
          <a:off x="354893" y="2415998"/>
          <a:ext cx="8537107" cy="1931159"/>
        </p:xfrm>
        <a:graphic>
          <a:graphicData uri="http://schemas.openxmlformats.org/drawingml/2006/table">
            <a:tbl>
              <a:tblPr firstRow="1" bandRow="1">
                <a:tableStyleId>{5C22544A-7EE6-4342-B048-85BDC9FD1C3A}</a:tableStyleId>
              </a:tblPr>
              <a:tblGrid>
                <a:gridCol w="647497">
                  <a:extLst>
                    <a:ext uri="{9D8B030D-6E8A-4147-A177-3AD203B41FA5}">
                      <a16:colId xmlns:a16="http://schemas.microsoft.com/office/drawing/2014/main" xmlns="" val="3094114593"/>
                    </a:ext>
                  </a:extLst>
                </a:gridCol>
                <a:gridCol w="2633088">
                  <a:extLst>
                    <a:ext uri="{9D8B030D-6E8A-4147-A177-3AD203B41FA5}">
                      <a16:colId xmlns:a16="http://schemas.microsoft.com/office/drawing/2014/main" xmlns="" val="1846173177"/>
                    </a:ext>
                  </a:extLst>
                </a:gridCol>
                <a:gridCol w="5256522">
                  <a:extLst>
                    <a:ext uri="{9D8B030D-6E8A-4147-A177-3AD203B41FA5}">
                      <a16:colId xmlns:a16="http://schemas.microsoft.com/office/drawing/2014/main" xmlns="" val="2239647045"/>
                    </a:ext>
                  </a:extLst>
                </a:gridCol>
              </a:tblGrid>
              <a:tr h="285239">
                <a:tc>
                  <a:txBody>
                    <a:bodyPr/>
                    <a:lstStyle/>
                    <a:p>
                      <a:pPr algn="ctr"/>
                      <a:r>
                        <a:rPr kumimoji="1" lang="ja-JP" altLang="en-US" sz="1200" dirty="0">
                          <a:latin typeface="Meiryo UI" panose="020B0604030504040204" pitchFamily="50" charset="-128"/>
                          <a:ea typeface="Meiryo UI" panose="020B0604030504040204" pitchFamily="50" charset="-128"/>
                        </a:rPr>
                        <a:t>＃</a:t>
                      </a:r>
                    </a:p>
                  </a:txBody>
                  <a:tcPr/>
                </a:tc>
                <a:tc>
                  <a:txBody>
                    <a:bodyPr/>
                    <a:lstStyle/>
                    <a:p>
                      <a:pPr algn="ctr"/>
                      <a:r>
                        <a:rPr kumimoji="1" lang="ja-JP" altLang="en-US" sz="1200" dirty="0">
                          <a:latin typeface="Meiryo UI" panose="020B0604030504040204" pitchFamily="50" charset="-128"/>
                          <a:ea typeface="Meiryo UI" panose="020B0604030504040204" pitchFamily="50" charset="-128"/>
                        </a:rPr>
                        <a:t>観点</a:t>
                      </a:r>
                    </a:p>
                  </a:txBody>
                  <a:tcPr/>
                </a:tc>
                <a:tc>
                  <a:txBody>
                    <a:bodyPr/>
                    <a:lstStyle/>
                    <a:p>
                      <a:pPr algn="ctr"/>
                      <a:r>
                        <a:rPr kumimoji="1" lang="ja-JP" altLang="en-US" sz="1200" dirty="0">
                          <a:latin typeface="Meiryo UI" panose="020B0604030504040204" pitchFamily="50" charset="-128"/>
                          <a:ea typeface="Meiryo UI" panose="020B0604030504040204" pitchFamily="50" charset="-128"/>
                        </a:rPr>
                        <a:t>背景</a:t>
                      </a:r>
                    </a:p>
                  </a:txBody>
                  <a:tcPr/>
                </a:tc>
                <a:extLst>
                  <a:ext uri="{0D108BD9-81ED-4DB2-BD59-A6C34878D82A}">
                    <a16:rowId xmlns:a16="http://schemas.microsoft.com/office/drawing/2014/main" xmlns="" val="175243723"/>
                  </a:ext>
                </a:extLst>
              </a:tr>
              <a:tr h="0">
                <a:tc>
                  <a:txBody>
                    <a:bodyPr/>
                    <a:lstStyle/>
                    <a:p>
                      <a:pPr algn="l"/>
                      <a:r>
                        <a:rPr kumimoji="1" lang="ja-JP" altLang="en-US" sz="1200" kern="1200" dirty="0">
                          <a:solidFill>
                            <a:schemeClr val="dk1"/>
                          </a:solidFill>
                          <a:latin typeface="Meiryo UI" panose="020B0604030504040204" pitchFamily="50" charset="-128"/>
                          <a:ea typeface="Meiryo UI" panose="020B0604030504040204" pitchFamily="50" charset="-128"/>
                          <a:cs typeface="+mn-cs"/>
                        </a:rPr>
                        <a:t>観点①</a:t>
                      </a:r>
                    </a:p>
                  </a:txBody>
                  <a:tcPr/>
                </a:tc>
                <a:tc>
                  <a:txBody>
                    <a:bodyPr/>
                    <a:lstStyle/>
                    <a:p>
                      <a:pPr algn="l"/>
                      <a:r>
                        <a:rPr kumimoji="1" lang="zh-TW" altLang="en-US" sz="1200" kern="1200" dirty="0">
                          <a:solidFill>
                            <a:schemeClr val="dk1"/>
                          </a:solidFill>
                          <a:latin typeface="Meiryo UI" panose="020B0604030504040204" pitchFamily="50" charset="-128"/>
                          <a:ea typeface="Meiryo UI" panose="020B0604030504040204" pitchFamily="50" charset="-128"/>
                          <a:cs typeface="+mn-cs"/>
                        </a:rPr>
                        <a:t>別添③</a:t>
                      </a:r>
                      <a:r>
                        <a:rPr kumimoji="1" lang="en-US" altLang="zh-TW" sz="1200" kern="1200" dirty="0">
                          <a:solidFill>
                            <a:schemeClr val="dk1"/>
                          </a:solidFill>
                          <a:latin typeface="Meiryo UI" panose="020B0604030504040204" pitchFamily="50" charset="-128"/>
                          <a:ea typeface="Meiryo UI" panose="020B0604030504040204" pitchFamily="50" charset="-128"/>
                          <a:cs typeface="+mn-cs"/>
                        </a:rPr>
                        <a:t>-3</a:t>
                      </a:r>
                      <a:r>
                        <a:rPr kumimoji="1" lang="zh-TW" altLang="en-US" sz="1200" kern="1200" dirty="0">
                          <a:solidFill>
                            <a:schemeClr val="dk1"/>
                          </a:solidFill>
                          <a:latin typeface="Meiryo UI" panose="020B0604030504040204" pitchFamily="50" charset="-128"/>
                          <a:ea typeface="Meiryo UI" panose="020B0604030504040204" pitchFamily="50" charset="-128"/>
                          <a:cs typeface="+mn-cs"/>
                        </a:rPr>
                        <a:t>「公金給付対象候補一覧」</a:t>
                      </a:r>
                      <a:r>
                        <a:rPr kumimoji="1" lang="ja-JP" altLang="en-US" sz="1200" kern="1200" dirty="0">
                          <a:solidFill>
                            <a:schemeClr val="dk1"/>
                          </a:solidFill>
                          <a:latin typeface="Meiryo UI" panose="020B0604030504040204" pitchFamily="50" charset="-128"/>
                          <a:ea typeface="Meiryo UI" panose="020B0604030504040204" pitchFamily="50" charset="-128"/>
                          <a:cs typeface="+mn-cs"/>
                        </a:rPr>
                        <a:t>に洗い出した、対象事務に過不足がないか、ご意見をいただきたい。</a:t>
                      </a:r>
                    </a:p>
                  </a:txBody>
                  <a:tcPr/>
                </a:tc>
                <a:tc>
                  <a:txBody>
                    <a:bodyPr/>
                    <a:lstStyle/>
                    <a:p>
                      <a:pPr algn="l"/>
                      <a:r>
                        <a:rPr kumimoji="1" lang="ja-JP" altLang="en-US" sz="1200" kern="1200" dirty="0">
                          <a:solidFill>
                            <a:schemeClr val="dk1"/>
                          </a:solidFill>
                          <a:latin typeface="Meiryo UI" panose="020B0604030504040204" pitchFamily="50" charset="-128"/>
                          <a:ea typeface="Meiryo UI" panose="020B0604030504040204" pitchFamily="50" charset="-128"/>
                          <a:cs typeface="+mn-cs"/>
                        </a:rPr>
                        <a:t>事務局側で整理した</a:t>
                      </a:r>
                      <a:r>
                        <a:rPr kumimoji="1" lang="zh-TW" altLang="en-US" sz="1200" kern="1200" dirty="0">
                          <a:solidFill>
                            <a:schemeClr val="dk1"/>
                          </a:solidFill>
                          <a:latin typeface="Meiryo UI" panose="020B0604030504040204" pitchFamily="50" charset="-128"/>
                          <a:ea typeface="Meiryo UI" panose="020B0604030504040204" pitchFamily="50" charset="-128"/>
                          <a:cs typeface="+mn-cs"/>
                        </a:rPr>
                        <a:t>別添③</a:t>
                      </a:r>
                      <a:r>
                        <a:rPr kumimoji="1" lang="en-US" altLang="zh-TW" sz="1200" kern="1200" dirty="0">
                          <a:solidFill>
                            <a:schemeClr val="dk1"/>
                          </a:solidFill>
                          <a:latin typeface="Meiryo UI" panose="020B0604030504040204" pitchFamily="50" charset="-128"/>
                          <a:ea typeface="Meiryo UI" panose="020B0604030504040204" pitchFamily="50" charset="-128"/>
                          <a:cs typeface="+mn-cs"/>
                        </a:rPr>
                        <a:t>-3</a:t>
                      </a:r>
                      <a:r>
                        <a:rPr kumimoji="1" lang="zh-TW" altLang="en-US" sz="1200" kern="1200" dirty="0">
                          <a:solidFill>
                            <a:schemeClr val="dk1"/>
                          </a:solidFill>
                          <a:latin typeface="Meiryo UI" panose="020B0604030504040204" pitchFamily="50" charset="-128"/>
                          <a:ea typeface="Meiryo UI" panose="020B0604030504040204" pitchFamily="50" charset="-128"/>
                          <a:cs typeface="+mn-cs"/>
                        </a:rPr>
                        <a:t>「公金給付対象候補一覧」</a:t>
                      </a:r>
                      <a:r>
                        <a:rPr kumimoji="1" lang="ja-JP" altLang="en-US" sz="1200" kern="1200" dirty="0">
                          <a:solidFill>
                            <a:schemeClr val="dk1"/>
                          </a:solidFill>
                          <a:latin typeface="Meiryo UI" panose="020B0604030504040204" pitchFamily="50" charset="-128"/>
                          <a:ea typeface="Meiryo UI" panose="020B0604030504040204" pitchFamily="50" charset="-128"/>
                          <a:cs typeface="+mn-cs"/>
                        </a:rPr>
                        <a:t>にあげる支払い事務について、公金受取口座の活用を検討すべき事務として過不足がないか、ご意見いただきたい。</a:t>
                      </a:r>
                      <a:endParaRPr kumimoji="1" lang="en-US" altLang="ja-JP" sz="1200" kern="1200" dirty="0">
                        <a:solidFill>
                          <a:schemeClr val="dk1"/>
                        </a:solidFill>
                        <a:latin typeface="Meiryo UI" panose="020B0604030504040204" pitchFamily="50" charset="-128"/>
                        <a:ea typeface="Meiryo UI" panose="020B0604030504040204" pitchFamily="50" charset="-128"/>
                        <a:cs typeface="+mn-cs"/>
                      </a:endParaRPr>
                    </a:p>
                  </a:txBody>
                  <a:tcPr/>
                </a:tc>
                <a:extLst>
                  <a:ext uri="{0D108BD9-81ED-4DB2-BD59-A6C34878D82A}">
                    <a16:rowId xmlns:a16="http://schemas.microsoft.com/office/drawing/2014/main" xmlns="" val="4004145561"/>
                  </a:ext>
                </a:extLst>
              </a:tr>
              <a:tr h="0">
                <a:tc>
                  <a:txBody>
                    <a:bodyPr/>
                    <a:lstStyle/>
                    <a:p>
                      <a:r>
                        <a:rPr kumimoji="1" lang="ja-JP" altLang="en-US" sz="1200" dirty="0">
                          <a:latin typeface="Meiryo UI" panose="020B0604030504040204" pitchFamily="50" charset="-128"/>
                          <a:ea typeface="Meiryo UI" panose="020B0604030504040204" pitchFamily="50" charset="-128"/>
                        </a:rPr>
                        <a:t>観点②</a:t>
                      </a:r>
                    </a:p>
                  </a:txBody>
                  <a:tcPr/>
                </a:tc>
                <a:tc>
                  <a:txBody>
                    <a:bodyPr/>
                    <a:lstStyle/>
                    <a:p>
                      <a:r>
                        <a:rPr kumimoji="1" lang="ja-JP" altLang="en-US" sz="1200" dirty="0">
                          <a:latin typeface="Meiryo UI" panose="020B0604030504040204" pitchFamily="50" charset="-128"/>
                          <a:ea typeface="Meiryo UI" panose="020B0604030504040204" pitchFamily="50" charset="-128"/>
                        </a:rPr>
                        <a:t>前頁に整理した想定される機能要件について過不足がないか、ご意見をいただきたい。</a:t>
                      </a:r>
                    </a:p>
                  </a:txBody>
                  <a:tcPr/>
                </a:tc>
                <a:tc>
                  <a:txBody>
                    <a:bodyPr/>
                    <a:lstStyle/>
                    <a:p>
                      <a:r>
                        <a:rPr kumimoji="1" lang="ja-JP" altLang="en-US" sz="1200" dirty="0">
                          <a:solidFill>
                            <a:schemeClr val="tx1"/>
                          </a:solidFill>
                          <a:latin typeface="Meiryo UI" panose="020B0604030504040204" pitchFamily="50" charset="-128"/>
                          <a:ea typeface="Meiryo UI" panose="020B0604030504040204" pitchFamily="50" charset="-128"/>
                        </a:rPr>
                        <a:t>公金受取口座を活用した支払い事務を行うにあたり、事務局側で想定される機能要件について前頁に整理したが、他に追加すべき機能要件や、不要と考えられる機能要件があれば、ご意見をいただきたい。</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ja-JP" altLang="en-US" sz="1200" dirty="0">
                          <a:solidFill>
                            <a:schemeClr val="tx1"/>
                          </a:solidFill>
                          <a:latin typeface="Meiryo UI" panose="020B0604030504040204" pitchFamily="50" charset="-128"/>
                          <a:ea typeface="Meiryo UI" panose="020B0604030504040204" pitchFamily="50" charset="-128"/>
                        </a:rPr>
                        <a:t>また、想定される機能要件に対して、考慮すべき事項等があれば、ご意見をいただきたい。</a:t>
                      </a:r>
                      <a:endParaRPr kumimoji="1" lang="en-US" altLang="ja-JP" sz="1200" dirty="0">
                        <a:solidFill>
                          <a:schemeClr val="tx1"/>
                        </a:solidFill>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xmlns="" val="3228492385"/>
                  </a:ext>
                </a:extLst>
              </a:tr>
            </a:tbl>
          </a:graphicData>
        </a:graphic>
      </p:graphicFrame>
      <p:sp>
        <p:nvSpPr>
          <p:cNvPr id="14" name="Rectangle 5">
            <a:extLst>
              <a:ext uri="{FF2B5EF4-FFF2-40B4-BE49-F238E27FC236}">
                <a16:creationId xmlns:a16="http://schemas.microsoft.com/office/drawing/2014/main" xmlns="" id="{76F4748E-6A02-4642-AB10-5E229149FE0A}"/>
              </a:ext>
            </a:extLst>
          </p:cNvPr>
          <p:cNvSpPr txBox="1">
            <a:spLocks noChangeArrowheads="1"/>
          </p:cNvSpPr>
          <p:nvPr/>
        </p:nvSpPr>
        <p:spPr>
          <a:xfrm>
            <a:off x="68448" y="2041745"/>
            <a:ext cx="8899525" cy="413576"/>
          </a:xfrm>
          <a:prstGeom prst="rect">
            <a:avLst/>
          </a:prstGeom>
        </p:spPr>
        <p:txBody>
          <a:bodyPr tIns="90000" bIns="90000"/>
          <a:lstStyle>
            <a:defPPr>
              <a:defRPr lang="en-US"/>
            </a:defPPr>
            <a:lvl1pPr marL="182563" lvl="0" indent="-182563" eaLnBrk="1" hangingPunct="1">
              <a:lnSpc>
                <a:spcPct val="100000"/>
              </a:lnSpc>
              <a:spcBef>
                <a:spcPct val="20000"/>
              </a:spcBef>
              <a:buClr>
                <a:srgbClr val="002060"/>
              </a:buClr>
              <a:buFont typeface="Wingdings" pitchFamily="2" charset="2"/>
              <a:buNone/>
              <a:defRPr kumimoji="1" sz="1600" b="0" i="0" u="none" strike="noStrike" kern="0" cap="none" spc="0" normalizeH="0" baseline="0">
                <a:ln>
                  <a:noFill/>
                </a:ln>
                <a:effectLst/>
                <a:uLnTx/>
                <a:uFillTx/>
                <a:latin typeface="+mn-ea"/>
                <a:ea typeface="+mn-ea"/>
              </a:defRPr>
            </a:lvl1pPr>
            <a:lvl2pPr marL="742950" indent="-285750">
              <a:spcBef>
                <a:spcPct val="20000"/>
              </a:spcBef>
              <a:buClr>
                <a:srgbClr val="FFCC66"/>
              </a:buClr>
              <a:buFont typeface="Wingdings" pitchFamily="2" charset="2"/>
              <a:buChar char="n"/>
              <a:defRPr kumimoji="1">
                <a:latin typeface="+mn-lt"/>
                <a:ea typeface="+mn-ea"/>
              </a:defRPr>
            </a:lvl2pPr>
            <a:lvl3pPr marL="1143000" indent="-228600">
              <a:spcBef>
                <a:spcPct val="20000"/>
              </a:spcBef>
              <a:buClr>
                <a:srgbClr val="FFCC66"/>
              </a:buClr>
              <a:buFont typeface="Wingdings" pitchFamily="2" charset="2"/>
              <a:buChar char="n"/>
              <a:defRPr kumimoji="1">
                <a:latin typeface="+mn-lt"/>
                <a:ea typeface="+mn-ea"/>
              </a:defRPr>
            </a:lvl3pPr>
            <a:lvl4pPr marL="1600200" indent="-228600">
              <a:spcBef>
                <a:spcPct val="20000"/>
              </a:spcBef>
              <a:buClr>
                <a:srgbClr val="FFCC66"/>
              </a:buClr>
              <a:buFont typeface="Wingdings" pitchFamily="2" charset="2"/>
              <a:buChar char="n"/>
              <a:defRPr kumimoji="1">
                <a:latin typeface="+mn-lt"/>
                <a:ea typeface="+mn-ea"/>
              </a:defRPr>
            </a:lvl4pPr>
            <a:lvl5pPr marL="2057400" indent="-228600">
              <a:spcBef>
                <a:spcPct val="20000"/>
              </a:spcBef>
              <a:buClr>
                <a:srgbClr val="FFCC66"/>
              </a:buClr>
              <a:buFont typeface="Wingdings" pitchFamily="2" charset="2"/>
              <a:buChar char="n"/>
              <a:defRPr kumimoji="1">
                <a:latin typeface="+mn-lt"/>
                <a:ea typeface="+mn-ea"/>
              </a:defRPr>
            </a:lvl5pPr>
            <a:lvl6pPr marL="2514600" indent="-228600" fontAlgn="base">
              <a:spcBef>
                <a:spcPct val="20000"/>
              </a:spcBef>
              <a:spcAft>
                <a:spcPct val="0"/>
              </a:spcAft>
              <a:buClr>
                <a:srgbClr val="FFCC66"/>
              </a:buClr>
              <a:buFont typeface="Wingdings" pitchFamily="2" charset="2"/>
              <a:buChar char="n"/>
              <a:defRPr kumimoji="1">
                <a:latin typeface="+mn-lt"/>
                <a:ea typeface="+mn-ea"/>
              </a:defRPr>
            </a:lvl6pPr>
            <a:lvl7pPr marL="2971800" indent="-228600" fontAlgn="base">
              <a:spcBef>
                <a:spcPct val="20000"/>
              </a:spcBef>
              <a:spcAft>
                <a:spcPct val="0"/>
              </a:spcAft>
              <a:buClr>
                <a:srgbClr val="FFCC66"/>
              </a:buClr>
              <a:buFont typeface="Wingdings" pitchFamily="2" charset="2"/>
              <a:buChar char="n"/>
              <a:defRPr kumimoji="1">
                <a:latin typeface="+mn-lt"/>
                <a:ea typeface="+mn-ea"/>
              </a:defRPr>
            </a:lvl7pPr>
            <a:lvl8pPr marL="3429000" indent="-228600" fontAlgn="base">
              <a:spcBef>
                <a:spcPct val="20000"/>
              </a:spcBef>
              <a:spcAft>
                <a:spcPct val="0"/>
              </a:spcAft>
              <a:buClr>
                <a:srgbClr val="FFCC66"/>
              </a:buClr>
              <a:buFont typeface="Wingdings" pitchFamily="2" charset="2"/>
              <a:buChar char="n"/>
              <a:defRPr kumimoji="1">
                <a:latin typeface="+mn-lt"/>
                <a:ea typeface="+mn-ea"/>
              </a:defRPr>
            </a:lvl8pPr>
            <a:lvl9pPr marL="3886200" indent="-228600" fontAlgn="base">
              <a:spcBef>
                <a:spcPct val="20000"/>
              </a:spcBef>
              <a:spcAft>
                <a:spcPct val="0"/>
              </a:spcAft>
              <a:buClr>
                <a:srgbClr val="FFCC66"/>
              </a:buClr>
              <a:buFont typeface="Wingdings" pitchFamily="2" charset="2"/>
              <a:buChar char="n"/>
              <a:defRPr kumimoji="1">
                <a:latin typeface="+mn-lt"/>
                <a:ea typeface="+mn-ea"/>
              </a:defRPr>
            </a:lvl9pPr>
          </a:lstStyle>
          <a:p>
            <a:pPr marL="0" marR="0" lvl="0" indent="0" defTabSz="914400" rtl="0" eaLnBrk="1" fontAlgn="auto" latinLnBrk="0" hangingPunct="1">
              <a:lnSpc>
                <a:spcPct val="100000"/>
              </a:lnSpc>
              <a:spcBef>
                <a:spcPts val="0"/>
              </a:spcBef>
              <a:spcAft>
                <a:spcPts val="0"/>
              </a:spcAft>
              <a:buClrTx/>
              <a:buSzTx/>
              <a:buFontTx/>
              <a:buNone/>
              <a:tabLst/>
              <a:defRPr/>
            </a:pPr>
            <a:r>
              <a:rPr lang="ja-JP" altLang="en-US" sz="1400" dirty="0">
                <a:solidFill>
                  <a:prstClr val="black"/>
                </a:solidFill>
                <a:latin typeface="Meiryo UI" panose="020B0604030504040204" pitchFamily="50" charset="-128"/>
                <a:ea typeface="Meiryo UI" panose="020B0604030504040204" pitchFamily="50" charset="-128"/>
              </a:rPr>
              <a:t>　■確認観点</a:t>
            </a:r>
            <a:endParaRPr lang="en-US" altLang="ja-JP" sz="1400" dirty="0">
              <a:solidFill>
                <a:prstClr val="black"/>
              </a:solidFill>
              <a:latin typeface="Meiryo UI" panose="020B0604030504040204" pitchFamily="50" charset="-128"/>
              <a:ea typeface="Meiryo UI" panose="020B0604030504040204" pitchFamily="50" charset="-128"/>
            </a:endParaRPr>
          </a:p>
        </p:txBody>
      </p:sp>
      <p:cxnSp>
        <p:nvCxnSpPr>
          <p:cNvPr id="40" name="直線コネクタ 39">
            <a:extLst>
              <a:ext uri="{FF2B5EF4-FFF2-40B4-BE49-F238E27FC236}">
                <a16:creationId xmlns:a16="http://schemas.microsoft.com/office/drawing/2014/main" xmlns="" id="{D4556341-2768-4775-B05C-252C2E440FE1}"/>
              </a:ext>
            </a:extLst>
          </p:cNvPr>
          <p:cNvCxnSpPr/>
          <p:nvPr/>
        </p:nvCxnSpPr>
        <p:spPr>
          <a:xfrm>
            <a:off x="0" y="506114"/>
            <a:ext cx="914400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タイトル 1">
            <a:extLst>
              <a:ext uri="{FF2B5EF4-FFF2-40B4-BE49-F238E27FC236}">
                <a16:creationId xmlns:a16="http://schemas.microsoft.com/office/drawing/2014/main" xmlns="" id="{F47DB502-8EA9-46A0-BC4C-0959501B6623}"/>
              </a:ext>
            </a:extLst>
          </p:cNvPr>
          <p:cNvSpPr txBox="1">
            <a:spLocks/>
          </p:cNvSpPr>
          <p:nvPr/>
        </p:nvSpPr>
        <p:spPr>
          <a:xfrm>
            <a:off x="0" y="-27384"/>
            <a:ext cx="9144000" cy="56207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2000" dirty="0">
                <a:solidFill>
                  <a:prstClr val="black"/>
                </a:solidFill>
                <a:latin typeface="Meiryo UI" panose="020B0604030504040204" pitchFamily="50" charset="-128"/>
                <a:ea typeface="Meiryo UI" panose="020B0604030504040204" pitchFamily="50" charset="-128"/>
              </a:rPr>
              <a:t>４</a:t>
            </a:r>
            <a:r>
              <a:rPr kumimoji="1" lang="ja-JP" altLang="en-US"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j-cs"/>
              </a:rPr>
              <a:t>．公金給付について</a:t>
            </a:r>
            <a:endParaRPr lang="ja-JP" altLang="en-US" sz="2000" dirty="0">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xmlns="" id="{6D10CD44-2C2C-4228-8A47-4E67B56EE558}"/>
              </a:ext>
            </a:extLst>
          </p:cNvPr>
          <p:cNvSpPr/>
          <p:nvPr/>
        </p:nvSpPr>
        <p:spPr>
          <a:xfrm>
            <a:off x="252000" y="748758"/>
            <a:ext cx="8640000" cy="1264412"/>
          </a:xfrm>
          <a:prstGeom prst="rect">
            <a:avLst/>
          </a:prstGeom>
          <a:ln w="19050">
            <a:solidFill>
              <a:schemeClr val="tx1"/>
            </a:solidFill>
          </a:ln>
        </p:spPr>
        <p:txBody>
          <a:bodyPr wrap="square" lIns="144000" tIns="216000" rIns="144000">
            <a:noAutofit/>
          </a:bodyPr>
          <a:lstStyle/>
          <a:p>
            <a:pPr marL="182563" indent="-182563">
              <a:spcBef>
                <a:spcPct val="20000"/>
              </a:spcBef>
              <a:buClr>
                <a:srgbClr val="002060"/>
              </a:buClr>
              <a:defRPr/>
            </a:pPr>
            <a:r>
              <a:rPr lang="ja-JP" altLang="en-US" sz="1400" dirty="0">
                <a:latin typeface="Meiryo UI" panose="020B0604030504040204" pitchFamily="50" charset="-128"/>
                <a:ea typeface="Meiryo UI" panose="020B0604030504040204" pitchFamily="50" charset="-128"/>
              </a:rPr>
              <a:t>   </a:t>
            </a:r>
            <a:r>
              <a:rPr lang="ja-JP" altLang="en-US" sz="1400" kern="100" dirty="0">
                <a:latin typeface="Meiryo UI" panose="020B0604030504040204" pitchFamily="50" charset="-128"/>
                <a:ea typeface="Meiryo UI" panose="020B0604030504040204" pitchFamily="50" charset="-128"/>
              </a:rPr>
              <a:t>構成員の皆さまにおかれては、前頁で整理した公金給付にかかる事務の想定される機能要件において、以下に記載する確認観点を基に、ご意見を賜りたいと考えている。</a:t>
            </a:r>
            <a:endParaRPr lang="en-US" altLang="ja-JP" sz="1400" kern="100" dirty="0">
              <a:latin typeface="Meiryo UI" panose="020B0604030504040204" pitchFamily="50" charset="-128"/>
              <a:ea typeface="Meiryo UI" panose="020B0604030504040204" pitchFamily="50" charset="-128"/>
            </a:endParaRPr>
          </a:p>
          <a:p>
            <a:pPr marL="182563" indent="-182563">
              <a:spcBef>
                <a:spcPct val="20000"/>
              </a:spcBef>
              <a:buClr>
                <a:srgbClr val="002060"/>
              </a:buClr>
              <a:defRPr/>
            </a:pPr>
            <a:r>
              <a:rPr lang="ja-JP" altLang="en-US" sz="1400" dirty="0">
                <a:latin typeface="Meiryo UI" panose="020B0604030504040204" pitchFamily="50" charset="-128"/>
                <a:ea typeface="Meiryo UI" panose="020B0604030504040204" pitchFamily="50" charset="-128"/>
              </a:rPr>
              <a:t>   ご意見は別添③</a:t>
            </a:r>
            <a:r>
              <a:rPr lang="en-US" altLang="ja-JP" sz="1400" dirty="0">
                <a:latin typeface="Meiryo UI" panose="020B0604030504040204" pitchFamily="50" charset="-128"/>
                <a:ea typeface="Meiryo UI" panose="020B0604030504040204" pitchFamily="50" charset="-128"/>
              </a:rPr>
              <a:t>-1</a:t>
            </a:r>
            <a:r>
              <a:rPr lang="ja-JP" altLang="en-US" sz="1400" dirty="0">
                <a:latin typeface="Meiryo UI" panose="020B0604030504040204" pitchFamily="50" charset="-128"/>
                <a:ea typeface="Meiryo UI" panose="020B0604030504040204" pitchFamily="50" charset="-128"/>
              </a:rPr>
              <a:t>「国民健康保険システム標準化　</a:t>
            </a:r>
            <a:r>
              <a:rPr lang="en-US" altLang="ja-JP" sz="1400" dirty="0">
                <a:latin typeface="Meiryo UI" panose="020B0604030504040204" pitchFamily="50" charset="-128"/>
                <a:ea typeface="Meiryo UI" panose="020B0604030504040204" pitchFamily="50" charset="-128"/>
              </a:rPr>
              <a:t>BPR</a:t>
            </a:r>
            <a:r>
              <a:rPr lang="ja-JP" altLang="en-US" sz="1400" dirty="0">
                <a:latin typeface="Meiryo UI" panose="020B0604030504040204" pitchFamily="50" charset="-128"/>
                <a:ea typeface="Meiryo UI" panose="020B0604030504040204" pitchFamily="50" charset="-128"/>
              </a:rPr>
              <a:t>に係る意見聴取依頼について　意見回答書」にご記入い</a:t>
            </a:r>
            <a:endParaRPr lang="en-US" altLang="ja-JP" sz="1400" dirty="0">
              <a:latin typeface="Meiryo UI" panose="020B0604030504040204" pitchFamily="50" charset="-128"/>
              <a:ea typeface="Meiryo UI" panose="020B0604030504040204" pitchFamily="50" charset="-128"/>
            </a:endParaRPr>
          </a:p>
          <a:p>
            <a:pPr marL="182563" indent="-182563">
              <a:spcBef>
                <a:spcPct val="20000"/>
              </a:spcBef>
              <a:buClr>
                <a:srgbClr val="002060"/>
              </a:buClr>
              <a:defRPr/>
            </a:pPr>
            <a:r>
              <a:rPr lang="ja-JP" altLang="en-US" sz="1400" dirty="0">
                <a:latin typeface="Meiryo UI" panose="020B0604030504040204" pitchFamily="50" charset="-128"/>
                <a:ea typeface="Meiryo UI" panose="020B0604030504040204" pitchFamily="50" charset="-128"/>
              </a:rPr>
              <a:t>   ただきたい。</a:t>
            </a:r>
            <a:endParaRPr lang="en-US" altLang="ja-JP" sz="1400" kern="100" dirty="0">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xmlns="" id="{11611BA9-77BE-43A8-A611-790F4C8F3551}"/>
              </a:ext>
            </a:extLst>
          </p:cNvPr>
          <p:cNvSpPr/>
          <p:nvPr/>
        </p:nvSpPr>
        <p:spPr>
          <a:xfrm>
            <a:off x="432000" y="624189"/>
            <a:ext cx="1404000" cy="288032"/>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tx1"/>
                </a:solidFill>
                <a:latin typeface="Meiryo UI" panose="020B0604030504040204" pitchFamily="50" charset="-128"/>
                <a:ea typeface="Meiryo UI" panose="020B0604030504040204" pitchFamily="50" charset="-128"/>
              </a:rPr>
              <a:t>依頼事項</a:t>
            </a:r>
          </a:p>
        </p:txBody>
      </p:sp>
      <p:sp>
        <p:nvSpPr>
          <p:cNvPr id="9" name="スライド番号プレースホルダー 4">
            <a:extLst>
              <a:ext uri="{FF2B5EF4-FFF2-40B4-BE49-F238E27FC236}">
                <a16:creationId xmlns:a16="http://schemas.microsoft.com/office/drawing/2014/main" xmlns="" id="{D7C55B6F-F41D-42EA-87A2-1B3F31A3444E}"/>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1" lang="ja-JP" altLang="en-US" sz="2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4705292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図 26">
            <a:extLst>
              <a:ext uri="{FF2B5EF4-FFF2-40B4-BE49-F238E27FC236}">
                <a16:creationId xmlns:a16="http://schemas.microsoft.com/office/drawing/2014/main" xmlns="" id="{32E1EDD7-A552-4C2A-BF68-74C2A6FA0FBC}"/>
              </a:ext>
            </a:extLst>
          </p:cNvPr>
          <p:cNvPicPr>
            <a:picLocks noChangeAspect="1"/>
          </p:cNvPicPr>
          <p:nvPr/>
        </p:nvPicPr>
        <p:blipFill rotWithShape="1">
          <a:blip r:embed="rId3"/>
          <a:srcRect l="2048" t="19878" r="38915" b="41415"/>
          <a:stretch/>
        </p:blipFill>
        <p:spPr>
          <a:xfrm>
            <a:off x="509964" y="4242838"/>
            <a:ext cx="6706176" cy="2390061"/>
          </a:xfrm>
          <a:prstGeom prst="rect">
            <a:avLst/>
          </a:prstGeom>
          <a:ln>
            <a:solidFill>
              <a:schemeClr val="tx1"/>
            </a:solidFill>
          </a:ln>
        </p:spPr>
      </p:pic>
      <p:cxnSp>
        <p:nvCxnSpPr>
          <p:cNvPr id="14" name="直線コネクタ 13"/>
          <p:cNvCxnSpPr/>
          <p:nvPr/>
        </p:nvCxnSpPr>
        <p:spPr>
          <a:xfrm>
            <a:off x="0" y="506114"/>
            <a:ext cx="914400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a:off x="0" y="506114"/>
            <a:ext cx="914400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5" name="タイトル 1">
            <a:extLst>
              <a:ext uri="{FF2B5EF4-FFF2-40B4-BE49-F238E27FC236}">
                <a16:creationId xmlns:a16="http://schemas.microsoft.com/office/drawing/2014/main" xmlns="" id="{F16ED8D1-3D47-4174-B546-3BD82C769E93}"/>
              </a:ext>
            </a:extLst>
          </p:cNvPr>
          <p:cNvSpPr txBox="1">
            <a:spLocks/>
          </p:cNvSpPr>
          <p:nvPr/>
        </p:nvSpPr>
        <p:spPr>
          <a:xfrm>
            <a:off x="0" y="-27384"/>
            <a:ext cx="9144000" cy="56207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defRPr/>
            </a:pPr>
            <a:r>
              <a:rPr kumimoji="1" lang="ja-JP" altLang="en-US"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j-cs"/>
              </a:rPr>
              <a:t>５．</a:t>
            </a:r>
            <a:r>
              <a:rPr lang="en-US" altLang="ja-JP" sz="2000" spc="-150" dirty="0">
                <a:latin typeface="Meiryo UI" panose="020B0604030504040204" pitchFamily="50" charset="-128"/>
                <a:ea typeface="Meiryo UI" panose="020B0604030504040204" pitchFamily="50" charset="-128"/>
              </a:rPr>
              <a:t>DV</a:t>
            </a:r>
            <a:r>
              <a:rPr lang="ja-JP" altLang="en-US" sz="2000" spc="-150" dirty="0">
                <a:latin typeface="Meiryo UI" panose="020B0604030504040204" pitchFamily="50" charset="-128"/>
                <a:ea typeface="Meiryo UI" panose="020B0604030504040204" pitchFamily="50" charset="-128"/>
              </a:rPr>
              <a:t>等支援対象者に係る抑止情報の利用について</a:t>
            </a:r>
            <a:endParaRPr kumimoji="1" lang="ja-JP" altLang="en-US" sz="20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p:txBody>
      </p:sp>
      <p:sp>
        <p:nvSpPr>
          <p:cNvPr id="8" name="Rectangle 5">
            <a:extLst>
              <a:ext uri="{FF2B5EF4-FFF2-40B4-BE49-F238E27FC236}">
                <a16:creationId xmlns:a16="http://schemas.microsoft.com/office/drawing/2014/main" xmlns="" id="{D6C7059F-3DF3-4120-886B-BBC66951AF12}"/>
              </a:ext>
            </a:extLst>
          </p:cNvPr>
          <p:cNvSpPr txBox="1">
            <a:spLocks noChangeArrowheads="1"/>
          </p:cNvSpPr>
          <p:nvPr/>
        </p:nvSpPr>
        <p:spPr>
          <a:xfrm>
            <a:off x="122236" y="534690"/>
            <a:ext cx="8899525" cy="1177553"/>
          </a:xfrm>
          <a:prstGeom prst="rect">
            <a:avLst/>
          </a:prstGeom>
        </p:spPr>
        <p:txBody>
          <a:bodyPr tIns="90000" bIns="90000"/>
          <a:lstStyle>
            <a:defPPr>
              <a:defRPr lang="en-US"/>
            </a:defPPr>
            <a:lvl1pPr marL="182563" lvl="0" indent="-182563" eaLnBrk="1" hangingPunct="1">
              <a:lnSpc>
                <a:spcPct val="100000"/>
              </a:lnSpc>
              <a:spcBef>
                <a:spcPct val="20000"/>
              </a:spcBef>
              <a:buClr>
                <a:srgbClr val="002060"/>
              </a:buClr>
              <a:buFont typeface="Wingdings" pitchFamily="2" charset="2"/>
              <a:buNone/>
              <a:defRPr kumimoji="1" sz="1600" b="0" i="0" u="none" strike="noStrike" kern="0" cap="none" spc="0" normalizeH="0" baseline="0">
                <a:ln>
                  <a:noFill/>
                </a:ln>
                <a:effectLst/>
                <a:uLnTx/>
                <a:uFillTx/>
                <a:latin typeface="+mn-ea"/>
                <a:ea typeface="+mn-ea"/>
              </a:defRPr>
            </a:lvl1pPr>
            <a:lvl2pPr marL="742950" indent="-285750">
              <a:spcBef>
                <a:spcPct val="20000"/>
              </a:spcBef>
              <a:buClr>
                <a:srgbClr val="FFCC66"/>
              </a:buClr>
              <a:buFont typeface="Wingdings" pitchFamily="2" charset="2"/>
              <a:buChar char="n"/>
              <a:defRPr kumimoji="1">
                <a:latin typeface="+mn-lt"/>
                <a:ea typeface="+mn-ea"/>
              </a:defRPr>
            </a:lvl2pPr>
            <a:lvl3pPr marL="1143000" indent="-228600">
              <a:spcBef>
                <a:spcPct val="20000"/>
              </a:spcBef>
              <a:buClr>
                <a:srgbClr val="FFCC66"/>
              </a:buClr>
              <a:buFont typeface="Wingdings" pitchFamily="2" charset="2"/>
              <a:buChar char="n"/>
              <a:defRPr kumimoji="1">
                <a:latin typeface="+mn-lt"/>
                <a:ea typeface="+mn-ea"/>
              </a:defRPr>
            </a:lvl3pPr>
            <a:lvl4pPr marL="1600200" indent="-228600">
              <a:spcBef>
                <a:spcPct val="20000"/>
              </a:spcBef>
              <a:buClr>
                <a:srgbClr val="FFCC66"/>
              </a:buClr>
              <a:buFont typeface="Wingdings" pitchFamily="2" charset="2"/>
              <a:buChar char="n"/>
              <a:defRPr kumimoji="1">
                <a:latin typeface="+mn-lt"/>
                <a:ea typeface="+mn-ea"/>
              </a:defRPr>
            </a:lvl4pPr>
            <a:lvl5pPr marL="2057400" indent="-228600">
              <a:spcBef>
                <a:spcPct val="20000"/>
              </a:spcBef>
              <a:buClr>
                <a:srgbClr val="FFCC66"/>
              </a:buClr>
              <a:buFont typeface="Wingdings" pitchFamily="2" charset="2"/>
              <a:buChar char="n"/>
              <a:defRPr kumimoji="1">
                <a:latin typeface="+mn-lt"/>
                <a:ea typeface="+mn-ea"/>
              </a:defRPr>
            </a:lvl5pPr>
            <a:lvl6pPr marL="2514600" indent="-228600" fontAlgn="base">
              <a:spcBef>
                <a:spcPct val="20000"/>
              </a:spcBef>
              <a:spcAft>
                <a:spcPct val="0"/>
              </a:spcAft>
              <a:buClr>
                <a:srgbClr val="FFCC66"/>
              </a:buClr>
              <a:buFont typeface="Wingdings" pitchFamily="2" charset="2"/>
              <a:buChar char="n"/>
              <a:defRPr kumimoji="1">
                <a:latin typeface="+mn-lt"/>
                <a:ea typeface="+mn-ea"/>
              </a:defRPr>
            </a:lvl6pPr>
            <a:lvl7pPr marL="2971800" indent="-228600" fontAlgn="base">
              <a:spcBef>
                <a:spcPct val="20000"/>
              </a:spcBef>
              <a:spcAft>
                <a:spcPct val="0"/>
              </a:spcAft>
              <a:buClr>
                <a:srgbClr val="FFCC66"/>
              </a:buClr>
              <a:buFont typeface="Wingdings" pitchFamily="2" charset="2"/>
              <a:buChar char="n"/>
              <a:defRPr kumimoji="1">
                <a:latin typeface="+mn-lt"/>
                <a:ea typeface="+mn-ea"/>
              </a:defRPr>
            </a:lvl7pPr>
            <a:lvl8pPr marL="3429000" indent="-228600" fontAlgn="base">
              <a:spcBef>
                <a:spcPct val="20000"/>
              </a:spcBef>
              <a:spcAft>
                <a:spcPct val="0"/>
              </a:spcAft>
              <a:buClr>
                <a:srgbClr val="FFCC66"/>
              </a:buClr>
              <a:buFont typeface="Wingdings" pitchFamily="2" charset="2"/>
              <a:buChar char="n"/>
              <a:defRPr kumimoji="1">
                <a:latin typeface="+mn-lt"/>
                <a:ea typeface="+mn-ea"/>
              </a:defRPr>
            </a:lvl8pPr>
            <a:lvl9pPr marL="3886200" indent="-228600" fontAlgn="base">
              <a:spcBef>
                <a:spcPct val="20000"/>
              </a:spcBef>
              <a:spcAft>
                <a:spcPct val="0"/>
              </a:spcAft>
              <a:buClr>
                <a:srgbClr val="FFCC66"/>
              </a:buClr>
              <a:buFont typeface="Wingdings" pitchFamily="2" charset="2"/>
              <a:buChar char="n"/>
              <a:defRPr kumimoji="1">
                <a:latin typeface="+mn-lt"/>
                <a:ea typeface="+mn-ea"/>
              </a:defRPr>
            </a:lvl9pPr>
          </a:lstStyle>
          <a:p>
            <a:pPr marL="0" marR="0" lvl="0" indent="0" defTabSz="914400" rtl="0" eaLnBrk="1" fontAlgn="auto" latinLnBrk="0" hangingPunct="1">
              <a:lnSpc>
                <a:spcPct val="100000"/>
              </a:lnSpc>
              <a:spcBef>
                <a:spcPts val="0"/>
              </a:spcBef>
              <a:spcAft>
                <a:spcPts val="0"/>
              </a:spcAft>
              <a:buClrTx/>
              <a:buSzTx/>
              <a:buFontTx/>
              <a:buNone/>
              <a:tabLst/>
              <a:defRPr/>
            </a:pPr>
            <a:r>
              <a:rPr lang="ja-JP" altLang="en-US" sz="1400" dirty="0">
                <a:solidFill>
                  <a:prstClr val="black"/>
                </a:solidFill>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DV</a:t>
            </a:r>
            <a:r>
              <a:rPr lang="ja-JP" altLang="en-US" sz="1400" dirty="0">
                <a:latin typeface="Meiryo UI" panose="020B0604030504040204" pitchFamily="50" charset="-128"/>
                <a:ea typeface="Meiryo UI" panose="020B0604030504040204" pitchFamily="50" charset="-128"/>
              </a:rPr>
              <a:t>等支援</a:t>
            </a:r>
            <a:r>
              <a:rPr lang="ja-JP" altLang="en-US" sz="1400" dirty="0">
                <a:solidFill>
                  <a:prstClr val="black"/>
                </a:solidFill>
                <a:latin typeface="Meiryo UI" panose="020B0604030504040204" pitchFamily="50" charset="-128"/>
                <a:ea typeface="Meiryo UI" panose="020B0604030504040204" pitchFamily="50" charset="-128"/>
              </a:rPr>
              <a:t>対象者に係る抑止情報の利用</a:t>
            </a:r>
            <a:endParaRPr lang="en-US" altLang="ja-JP" sz="1400" dirty="0">
              <a:solidFill>
                <a:prstClr val="black"/>
              </a:solidFill>
              <a:latin typeface="Meiryo UI" panose="020B0604030504040204" pitchFamily="50" charset="-128"/>
              <a:ea typeface="Meiryo UI" panose="020B0604030504040204" pitchFamily="50" charset="-128"/>
            </a:endParaRPr>
          </a:p>
          <a:p>
            <a:pPr marL="182563" marR="0" lvl="0" indent="-182563" algn="l" defTabSz="914400" rtl="0" eaLnBrk="1" fontAlgn="auto" latinLnBrk="0" hangingPunct="1">
              <a:lnSpc>
                <a:spcPct val="100000"/>
              </a:lnSpc>
              <a:spcBef>
                <a:spcPct val="20000"/>
              </a:spcBef>
              <a:spcAft>
                <a:spcPts val="0"/>
              </a:spcAft>
              <a:buClr>
                <a:srgbClr val="002060"/>
              </a:buClr>
              <a:buSzTx/>
              <a:buFont typeface="Wingdings" pitchFamily="2" charset="2"/>
              <a:buNone/>
              <a:tabLst/>
              <a:defRPr/>
            </a:pPr>
            <a:endParaRPr lang="en-US" altLang="ja-JP" sz="1400" dirty="0">
              <a:solidFill>
                <a:prstClr val="black"/>
              </a:solidFill>
              <a:latin typeface="Meiryo UI" panose="020B0604030504040204" pitchFamily="50" charset="-128"/>
              <a:ea typeface="Meiryo UI" panose="020B0604030504040204" pitchFamily="50" charset="-128"/>
            </a:endParaRPr>
          </a:p>
        </p:txBody>
      </p:sp>
      <p:sp>
        <p:nvSpPr>
          <p:cNvPr id="12" name="Rectangle 5">
            <a:extLst>
              <a:ext uri="{FF2B5EF4-FFF2-40B4-BE49-F238E27FC236}">
                <a16:creationId xmlns:a16="http://schemas.microsoft.com/office/drawing/2014/main" xmlns="" id="{886B1207-0647-444C-A6A6-823374879BEF}"/>
              </a:ext>
            </a:extLst>
          </p:cNvPr>
          <p:cNvSpPr txBox="1">
            <a:spLocks noChangeArrowheads="1"/>
          </p:cNvSpPr>
          <p:nvPr/>
        </p:nvSpPr>
        <p:spPr>
          <a:xfrm>
            <a:off x="244475" y="1294370"/>
            <a:ext cx="8899525" cy="1177553"/>
          </a:xfrm>
          <a:prstGeom prst="rect">
            <a:avLst/>
          </a:prstGeom>
        </p:spPr>
        <p:txBody>
          <a:bodyPr tIns="90000" bIns="90000"/>
          <a:lstStyle>
            <a:defPPr>
              <a:defRPr lang="en-US"/>
            </a:defPPr>
            <a:lvl1pPr marL="182563" lvl="0" indent="-182563" eaLnBrk="1" hangingPunct="1">
              <a:lnSpc>
                <a:spcPct val="100000"/>
              </a:lnSpc>
              <a:spcBef>
                <a:spcPct val="20000"/>
              </a:spcBef>
              <a:buClr>
                <a:srgbClr val="002060"/>
              </a:buClr>
              <a:buFont typeface="Wingdings" pitchFamily="2" charset="2"/>
              <a:buNone/>
              <a:defRPr kumimoji="1" sz="1600" b="0" i="0" u="none" strike="noStrike" kern="0" cap="none" spc="0" normalizeH="0" baseline="0">
                <a:ln>
                  <a:noFill/>
                </a:ln>
                <a:effectLst/>
                <a:uLnTx/>
                <a:uFillTx/>
                <a:latin typeface="+mn-ea"/>
                <a:ea typeface="+mn-ea"/>
              </a:defRPr>
            </a:lvl1pPr>
            <a:lvl2pPr marL="742950" indent="-285750">
              <a:spcBef>
                <a:spcPct val="20000"/>
              </a:spcBef>
              <a:buClr>
                <a:srgbClr val="FFCC66"/>
              </a:buClr>
              <a:buFont typeface="Wingdings" pitchFamily="2" charset="2"/>
              <a:buChar char="n"/>
              <a:defRPr kumimoji="1">
                <a:latin typeface="+mn-lt"/>
                <a:ea typeface="+mn-ea"/>
              </a:defRPr>
            </a:lvl2pPr>
            <a:lvl3pPr marL="1143000" indent="-228600">
              <a:spcBef>
                <a:spcPct val="20000"/>
              </a:spcBef>
              <a:buClr>
                <a:srgbClr val="FFCC66"/>
              </a:buClr>
              <a:buFont typeface="Wingdings" pitchFamily="2" charset="2"/>
              <a:buChar char="n"/>
              <a:defRPr kumimoji="1">
                <a:latin typeface="+mn-lt"/>
                <a:ea typeface="+mn-ea"/>
              </a:defRPr>
            </a:lvl3pPr>
            <a:lvl4pPr marL="1600200" indent="-228600">
              <a:spcBef>
                <a:spcPct val="20000"/>
              </a:spcBef>
              <a:buClr>
                <a:srgbClr val="FFCC66"/>
              </a:buClr>
              <a:buFont typeface="Wingdings" pitchFamily="2" charset="2"/>
              <a:buChar char="n"/>
              <a:defRPr kumimoji="1">
                <a:latin typeface="+mn-lt"/>
                <a:ea typeface="+mn-ea"/>
              </a:defRPr>
            </a:lvl4pPr>
            <a:lvl5pPr marL="2057400" indent="-228600">
              <a:spcBef>
                <a:spcPct val="20000"/>
              </a:spcBef>
              <a:buClr>
                <a:srgbClr val="FFCC66"/>
              </a:buClr>
              <a:buFont typeface="Wingdings" pitchFamily="2" charset="2"/>
              <a:buChar char="n"/>
              <a:defRPr kumimoji="1">
                <a:latin typeface="+mn-lt"/>
                <a:ea typeface="+mn-ea"/>
              </a:defRPr>
            </a:lvl5pPr>
            <a:lvl6pPr marL="2514600" indent="-228600" fontAlgn="base">
              <a:spcBef>
                <a:spcPct val="20000"/>
              </a:spcBef>
              <a:spcAft>
                <a:spcPct val="0"/>
              </a:spcAft>
              <a:buClr>
                <a:srgbClr val="FFCC66"/>
              </a:buClr>
              <a:buFont typeface="Wingdings" pitchFamily="2" charset="2"/>
              <a:buChar char="n"/>
              <a:defRPr kumimoji="1">
                <a:latin typeface="+mn-lt"/>
                <a:ea typeface="+mn-ea"/>
              </a:defRPr>
            </a:lvl6pPr>
            <a:lvl7pPr marL="2971800" indent="-228600" fontAlgn="base">
              <a:spcBef>
                <a:spcPct val="20000"/>
              </a:spcBef>
              <a:spcAft>
                <a:spcPct val="0"/>
              </a:spcAft>
              <a:buClr>
                <a:srgbClr val="FFCC66"/>
              </a:buClr>
              <a:buFont typeface="Wingdings" pitchFamily="2" charset="2"/>
              <a:buChar char="n"/>
              <a:defRPr kumimoji="1">
                <a:latin typeface="+mn-lt"/>
                <a:ea typeface="+mn-ea"/>
              </a:defRPr>
            </a:lvl7pPr>
            <a:lvl8pPr marL="3429000" indent="-228600" fontAlgn="base">
              <a:spcBef>
                <a:spcPct val="20000"/>
              </a:spcBef>
              <a:spcAft>
                <a:spcPct val="0"/>
              </a:spcAft>
              <a:buClr>
                <a:srgbClr val="FFCC66"/>
              </a:buClr>
              <a:buFont typeface="Wingdings" pitchFamily="2" charset="2"/>
              <a:buChar char="n"/>
              <a:defRPr kumimoji="1">
                <a:latin typeface="+mn-lt"/>
                <a:ea typeface="+mn-ea"/>
              </a:defRPr>
            </a:lvl8pPr>
            <a:lvl9pPr marL="3886200" indent="-228600" fontAlgn="base">
              <a:spcBef>
                <a:spcPct val="20000"/>
              </a:spcBef>
              <a:spcAft>
                <a:spcPct val="0"/>
              </a:spcAft>
              <a:buClr>
                <a:srgbClr val="FFCC66"/>
              </a:buClr>
              <a:buFont typeface="Wingdings" pitchFamily="2" charset="2"/>
              <a:buChar char="n"/>
              <a:defRPr kumimoji="1">
                <a:latin typeface="+mn-lt"/>
                <a:ea typeface="+mn-ea"/>
              </a:defRPr>
            </a:lvl9pPr>
          </a:lstStyle>
          <a:p>
            <a:pPr marL="0" marR="0" lvl="0" indent="0" defTabSz="914400" rtl="0" eaLnBrk="1" fontAlgn="auto" latinLnBrk="0" hangingPunct="1">
              <a:lnSpc>
                <a:spcPct val="100000"/>
              </a:lnSpc>
              <a:spcBef>
                <a:spcPts val="0"/>
              </a:spcBef>
              <a:spcAft>
                <a:spcPts val="0"/>
              </a:spcAft>
              <a:buClrTx/>
              <a:buSzTx/>
              <a:buFontTx/>
              <a:buNone/>
              <a:tabLst/>
              <a:defRPr/>
            </a:pPr>
            <a:endParaRPr lang="en-US" altLang="ja-JP" sz="1400" dirty="0">
              <a:solidFill>
                <a:prstClr val="black"/>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xmlns="" id="{DF6C9BD2-B930-4C6F-B828-10D60DB62C0F}"/>
              </a:ext>
            </a:extLst>
          </p:cNvPr>
          <p:cNvSpPr/>
          <p:nvPr/>
        </p:nvSpPr>
        <p:spPr>
          <a:xfrm>
            <a:off x="316759" y="3045895"/>
            <a:ext cx="8582766" cy="3678178"/>
          </a:xfrm>
          <a:prstGeom prst="rect">
            <a:avLst/>
          </a:prstGeom>
          <a:ln w="19050">
            <a:solidFill>
              <a:schemeClr val="tx1"/>
            </a:solidFill>
          </a:ln>
        </p:spPr>
        <p:txBody>
          <a:bodyPr wrap="square" lIns="144000" tIns="216000" rIns="144000">
            <a:noAutofit/>
          </a:bodyPr>
          <a:lstStyle/>
          <a:p>
            <a:pPr marL="0" indent="0">
              <a:spcBef>
                <a:spcPts val="0"/>
              </a:spcBef>
              <a:buClrTx/>
              <a:defRPr/>
            </a:pPr>
            <a:r>
              <a:rPr lang="ja-JP" altLang="en-US" sz="1400" dirty="0">
                <a:solidFill>
                  <a:prstClr val="black"/>
                </a:solidFill>
                <a:latin typeface="Meiryo UI" panose="020B0604030504040204" pitchFamily="50" charset="-128"/>
                <a:ea typeface="Meiryo UI" panose="020B0604030504040204" pitchFamily="50" charset="-128"/>
              </a:rPr>
              <a:t>  ・住民記録システム標準仕様書</a:t>
            </a:r>
            <a:r>
              <a:rPr lang="en-US" altLang="ja-JP" sz="1400" dirty="0">
                <a:solidFill>
                  <a:prstClr val="black"/>
                </a:solidFill>
                <a:latin typeface="Meiryo UI" panose="020B0604030504040204" pitchFamily="50" charset="-128"/>
                <a:ea typeface="Meiryo UI" panose="020B0604030504040204" pitchFamily="50" charset="-128"/>
              </a:rPr>
              <a:t>2.0</a:t>
            </a:r>
            <a:r>
              <a:rPr lang="ja-JP" altLang="en-US" sz="1400" dirty="0">
                <a:solidFill>
                  <a:prstClr val="black"/>
                </a:solidFill>
                <a:latin typeface="Meiryo UI" panose="020B0604030504040204" pitchFamily="50" charset="-128"/>
                <a:ea typeface="Meiryo UI" panose="020B0604030504040204" pitchFamily="50" charset="-128"/>
              </a:rPr>
              <a:t>版では、支援対象者の管理項目が示されている。（次頁参照）</a:t>
            </a:r>
            <a:endParaRPr lang="en-US" altLang="ja-JP" sz="1400" dirty="0">
              <a:solidFill>
                <a:prstClr val="black"/>
              </a:solidFill>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r>
              <a:rPr lang="ja-JP" altLang="en-US" sz="1400" dirty="0">
                <a:solidFill>
                  <a:prstClr val="black"/>
                </a:solidFill>
                <a:latin typeface="Meiryo UI" panose="020B0604030504040204" pitchFamily="50" charset="-128"/>
                <a:ea typeface="Meiryo UI" panose="020B0604030504040204" pitchFamily="50" charset="-128"/>
              </a:rPr>
              <a:t>  ・また、税務仕様書</a:t>
            </a:r>
            <a:r>
              <a:rPr lang="en-US" altLang="ja-JP" sz="1400" dirty="0">
                <a:solidFill>
                  <a:prstClr val="black"/>
                </a:solidFill>
                <a:latin typeface="Meiryo UI" panose="020B0604030504040204" pitchFamily="50" charset="-128"/>
                <a:ea typeface="Meiryo UI" panose="020B0604030504040204" pitchFamily="50" charset="-128"/>
              </a:rPr>
              <a:t>1.0</a:t>
            </a:r>
            <a:r>
              <a:rPr lang="ja-JP" altLang="en-US" sz="1400" dirty="0">
                <a:solidFill>
                  <a:prstClr val="black"/>
                </a:solidFill>
                <a:latin typeface="Meiryo UI" panose="020B0604030504040204" pitchFamily="50" charset="-128"/>
                <a:ea typeface="Meiryo UI" panose="020B0604030504040204" pitchFamily="50" charset="-128"/>
              </a:rPr>
              <a:t>版においては、住記とは異なり、支援対象者の管理項目の追加ではなく、</a:t>
            </a:r>
            <a:r>
              <a:rPr lang="ja-JP" altLang="en-US" sz="1400" kern="0" dirty="0">
                <a:latin typeface="Meiryo UI" panose="020B0604030504040204" pitchFamily="50" charset="-128"/>
                <a:ea typeface="Meiryo UI" panose="020B0604030504040204" pitchFamily="50" charset="-128"/>
              </a:rPr>
              <a:t>支援対象者に対する</a:t>
            </a:r>
            <a:r>
              <a:rPr lang="ja-JP" altLang="en-US" sz="1400" kern="0" dirty="0">
                <a:solidFill>
                  <a:prstClr val="black"/>
                </a:solidFill>
                <a:latin typeface="Meiryo UI" panose="020B0604030504040204" pitchFamily="50" charset="-128"/>
                <a:ea typeface="Meiryo UI" panose="020B0604030504040204" pitchFamily="50" charset="-128"/>
              </a:rPr>
              <a:t>抑止設定の一時解除後の再設定や情報の表示・印刷における漏洩防止の機能について定義されている。</a:t>
            </a:r>
            <a:endParaRPr lang="en-US" altLang="ja-JP" sz="1400" kern="0" dirty="0">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xmlns="" id="{35F18932-B0C8-45E7-A440-2E8AD6C22681}"/>
              </a:ext>
            </a:extLst>
          </p:cNvPr>
          <p:cNvSpPr/>
          <p:nvPr/>
        </p:nvSpPr>
        <p:spPr>
          <a:xfrm>
            <a:off x="316759" y="1009044"/>
            <a:ext cx="8582766" cy="1817283"/>
          </a:xfrm>
          <a:prstGeom prst="rect">
            <a:avLst/>
          </a:prstGeom>
          <a:ln w="19050">
            <a:solidFill>
              <a:schemeClr val="tx1"/>
            </a:solidFill>
          </a:ln>
        </p:spPr>
        <p:txBody>
          <a:bodyPr wrap="square" lIns="144000" tIns="216000" rIns="144000">
            <a:no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ja-JP" altLang="en-US" sz="1400" dirty="0">
                <a:solidFill>
                  <a:prstClr val="black"/>
                </a:solidFill>
                <a:latin typeface="Meiryo UI" panose="020B0604030504040204" pitchFamily="50" charset="-128"/>
                <a:ea typeface="Meiryo UI" panose="020B0604030504040204" pitchFamily="50" charset="-128"/>
              </a:rPr>
              <a:t>　・国民健康保険における</a:t>
            </a:r>
            <a:r>
              <a:rPr lang="en-US" altLang="ja-JP" sz="1400" dirty="0">
                <a:solidFill>
                  <a:prstClr val="black"/>
                </a:solidFill>
                <a:latin typeface="Meiryo UI" panose="020B0604030504040204" pitchFamily="50" charset="-128"/>
                <a:ea typeface="Meiryo UI" panose="020B0604030504040204" pitchFamily="50" charset="-128"/>
              </a:rPr>
              <a:t>DV</a:t>
            </a:r>
            <a:r>
              <a:rPr lang="ja-JP" altLang="en-US" sz="1400" dirty="0">
                <a:solidFill>
                  <a:prstClr val="black"/>
                </a:solidFill>
                <a:latin typeface="Meiryo UI" panose="020B0604030504040204" pitchFamily="50" charset="-128"/>
                <a:ea typeface="Meiryo UI" panose="020B0604030504040204" pitchFamily="50" charset="-128"/>
              </a:rPr>
              <a:t>等支援対象者に係る抑止情報の管理については、共通業務の機能帳票要件において、以下の通り示している。</a:t>
            </a:r>
            <a:endParaRPr lang="en-US" altLang="ja-JP" sz="1400" dirty="0">
              <a:solidFill>
                <a:prstClr val="black"/>
              </a:solidFill>
              <a:latin typeface="Meiryo UI" panose="020B0604030504040204" pitchFamily="50" charset="-128"/>
              <a:ea typeface="Meiryo UI" panose="020B0604030504040204" pitchFamily="50" charset="-128"/>
            </a:endParaRPr>
          </a:p>
          <a:p>
            <a:pPr marL="0" marR="0" lvl="0" indent="0" defTabSz="914400" rtl="0" eaLnBrk="1" fontAlgn="auto" latinLnBrk="0" hangingPunct="1">
              <a:lnSpc>
                <a:spcPct val="100000"/>
              </a:lnSpc>
              <a:spcBef>
                <a:spcPts val="0"/>
              </a:spcBef>
              <a:spcAft>
                <a:spcPts val="0"/>
              </a:spcAft>
              <a:buClrTx/>
              <a:buSzTx/>
              <a:buFontTx/>
              <a:buNone/>
              <a:tabLst/>
              <a:defRPr/>
            </a:pPr>
            <a:endParaRPr lang="en-US" altLang="ja-JP" sz="1400" dirty="0">
              <a:solidFill>
                <a:prstClr val="black"/>
              </a:solidFill>
              <a:latin typeface="Meiryo UI" panose="020B0604030504040204" pitchFamily="50" charset="-128"/>
              <a:ea typeface="Meiryo UI" panose="020B0604030504040204" pitchFamily="50" charset="-128"/>
            </a:endParaRPr>
          </a:p>
          <a:p>
            <a:pPr marL="0" marR="0" lvl="0" indent="0" defTabSz="914400" rtl="0" eaLnBrk="1" fontAlgn="auto" latinLnBrk="0" hangingPunct="1">
              <a:lnSpc>
                <a:spcPct val="100000"/>
              </a:lnSpc>
              <a:spcBef>
                <a:spcPts val="0"/>
              </a:spcBef>
              <a:spcAft>
                <a:spcPts val="0"/>
              </a:spcAft>
              <a:buClrTx/>
              <a:buSzTx/>
              <a:buFontTx/>
              <a:buNone/>
              <a:tabLst/>
              <a:defRPr/>
            </a:pPr>
            <a:r>
              <a:rPr lang="ja-JP" altLang="en-US" sz="1400" b="1" dirty="0">
                <a:solidFill>
                  <a:prstClr val="black"/>
                </a:solidFill>
                <a:latin typeface="Meiryo UI" panose="020B0604030504040204" pitchFamily="50" charset="-128"/>
                <a:ea typeface="Meiryo UI" panose="020B0604030504040204" pitchFamily="50" charset="-128"/>
              </a:rPr>
              <a:t>＜国保の標準仕様書（案）での示し方＞</a:t>
            </a:r>
            <a:endParaRPr lang="en-US" altLang="ja-JP" sz="1400" b="1" dirty="0">
              <a:solidFill>
                <a:prstClr val="black"/>
              </a:solidFill>
              <a:latin typeface="Meiryo UI" panose="020B0604030504040204" pitchFamily="50" charset="-128"/>
              <a:ea typeface="Meiryo UI" panose="020B0604030504040204" pitchFamily="50" charset="-128"/>
            </a:endParaRPr>
          </a:p>
          <a:p>
            <a:pPr marL="0" marR="0" lvl="0" indent="0" defTabSz="914400" rtl="0" eaLnBrk="1" fontAlgn="auto" latinLnBrk="0" hangingPunct="1">
              <a:lnSpc>
                <a:spcPct val="100000"/>
              </a:lnSpc>
              <a:spcBef>
                <a:spcPts val="0"/>
              </a:spcBef>
              <a:spcAft>
                <a:spcPts val="0"/>
              </a:spcAft>
              <a:buClrTx/>
              <a:buSzTx/>
              <a:buFontTx/>
              <a:buNone/>
              <a:tabLst/>
              <a:defRPr/>
            </a:pPr>
            <a:r>
              <a:rPr lang="ja-JP" altLang="en-US" sz="1400" dirty="0">
                <a:solidFill>
                  <a:prstClr val="black"/>
                </a:solidFill>
                <a:latin typeface="Meiryo UI" panose="020B0604030504040204" pitchFamily="50" charset="-128"/>
                <a:ea typeface="Meiryo UI" panose="020B0604030504040204" pitchFamily="50" charset="-128"/>
              </a:rPr>
              <a:t>　「対象者の特別事情（</a:t>
            </a:r>
            <a:r>
              <a:rPr lang="en-US" altLang="ja-JP" sz="1400" dirty="0">
                <a:solidFill>
                  <a:prstClr val="black"/>
                </a:solidFill>
                <a:latin typeface="Meiryo UI" panose="020B0604030504040204" pitchFamily="50" charset="-128"/>
                <a:ea typeface="Meiryo UI" panose="020B0604030504040204" pitchFamily="50" charset="-128"/>
              </a:rPr>
              <a:t>DV</a:t>
            </a:r>
            <a:r>
              <a:rPr lang="ja-JP" altLang="en-US" sz="1400" dirty="0">
                <a:solidFill>
                  <a:prstClr val="black"/>
                </a:solidFill>
                <a:latin typeface="Meiryo UI" panose="020B0604030504040204" pitchFamily="50" charset="-128"/>
                <a:ea typeface="Meiryo UI" panose="020B0604030504040204" pitchFamily="50" charset="-128"/>
              </a:rPr>
              <a:t>等支援措置）における抑止情報を登録・修正・削除・照会できること。</a:t>
            </a:r>
            <a:endParaRPr lang="en-US" altLang="ja-JP" sz="1400" dirty="0">
              <a:solidFill>
                <a:prstClr val="black"/>
              </a:solidFill>
              <a:latin typeface="Meiryo UI" panose="020B0604030504040204" pitchFamily="50" charset="-128"/>
              <a:ea typeface="Meiryo UI" panose="020B0604030504040204" pitchFamily="50" charset="-128"/>
            </a:endParaRPr>
          </a:p>
          <a:p>
            <a:pPr marL="0" marR="0" lvl="0" indent="0" defTabSz="914400" rtl="0" eaLnBrk="1" fontAlgn="auto" latinLnBrk="0" hangingPunct="1">
              <a:lnSpc>
                <a:spcPct val="100000"/>
              </a:lnSpc>
              <a:spcBef>
                <a:spcPts val="0"/>
              </a:spcBef>
              <a:spcAft>
                <a:spcPts val="0"/>
              </a:spcAft>
              <a:buClrTx/>
              <a:buSzTx/>
              <a:buFontTx/>
              <a:buNone/>
              <a:tabLst/>
              <a:defRPr/>
            </a:pPr>
            <a:r>
              <a:rPr lang="ja-JP" altLang="en-US" sz="1400" dirty="0">
                <a:solidFill>
                  <a:prstClr val="black"/>
                </a:solidFill>
                <a:latin typeface="Meiryo UI" panose="020B0604030504040204" pitchFamily="50" charset="-128"/>
                <a:ea typeface="Meiryo UI" panose="020B0604030504040204" pitchFamily="50" charset="-128"/>
              </a:rPr>
              <a:t>　　</a:t>
            </a:r>
            <a:r>
              <a:rPr lang="en-US" altLang="ja-JP" sz="1400" dirty="0">
                <a:solidFill>
                  <a:prstClr val="black"/>
                </a:solidFill>
                <a:latin typeface="Meiryo UI" panose="020B0604030504040204" pitchFamily="50" charset="-128"/>
                <a:ea typeface="Meiryo UI" panose="020B0604030504040204" pitchFamily="50" charset="-128"/>
              </a:rPr>
              <a:t>※1 </a:t>
            </a:r>
            <a:r>
              <a:rPr lang="ja-JP" altLang="en-US" sz="1400" dirty="0">
                <a:solidFill>
                  <a:prstClr val="black"/>
                </a:solidFill>
                <a:latin typeface="Meiryo UI" panose="020B0604030504040204" pitchFamily="50" charset="-128"/>
                <a:ea typeface="Meiryo UI" panose="020B0604030504040204" pitchFamily="50" charset="-128"/>
              </a:rPr>
              <a:t>異動および、帳票発行に対する抑止・警告を設定できること</a:t>
            </a:r>
          </a:p>
          <a:p>
            <a:pPr marL="0" marR="0" lvl="0" indent="0" defTabSz="914400" rtl="0" eaLnBrk="1" fontAlgn="auto" latinLnBrk="0" hangingPunct="1">
              <a:lnSpc>
                <a:spcPct val="100000"/>
              </a:lnSpc>
              <a:spcBef>
                <a:spcPts val="0"/>
              </a:spcBef>
              <a:spcAft>
                <a:spcPts val="0"/>
              </a:spcAft>
              <a:buClrTx/>
              <a:buSzTx/>
              <a:buFontTx/>
              <a:buNone/>
              <a:tabLst/>
              <a:defRPr/>
            </a:pPr>
            <a:r>
              <a:rPr lang="ja-JP" altLang="en-US" sz="1400" dirty="0">
                <a:solidFill>
                  <a:prstClr val="black"/>
                </a:solidFill>
                <a:latin typeface="Meiryo UI" panose="020B0604030504040204" pitchFamily="50" charset="-128"/>
                <a:ea typeface="Meiryo UI" panose="020B0604030504040204" pitchFamily="50" charset="-128"/>
              </a:rPr>
              <a:t>　　</a:t>
            </a:r>
            <a:r>
              <a:rPr lang="en-US" altLang="ja-JP" sz="1400" dirty="0">
                <a:solidFill>
                  <a:prstClr val="black"/>
                </a:solidFill>
                <a:latin typeface="Meiryo UI" panose="020B0604030504040204" pitchFamily="50" charset="-128"/>
                <a:ea typeface="Meiryo UI" panose="020B0604030504040204" pitchFamily="50" charset="-128"/>
              </a:rPr>
              <a:t>※2 </a:t>
            </a:r>
            <a:r>
              <a:rPr lang="ja-JP" altLang="en-US" sz="1400" dirty="0">
                <a:solidFill>
                  <a:prstClr val="black"/>
                </a:solidFill>
                <a:latin typeface="Meiryo UI" panose="020B0604030504040204" pitchFamily="50" charset="-128"/>
                <a:ea typeface="Meiryo UI" panose="020B0604030504040204" pitchFamily="50" charset="-128"/>
              </a:rPr>
              <a:t>業務ごと、帳票ごとに抑止対象を設定できること（オプション機能）」</a:t>
            </a:r>
            <a:endParaRPr lang="en-US" altLang="ja-JP" sz="1400" dirty="0">
              <a:solidFill>
                <a:prstClr val="black"/>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xmlns="" id="{8692CF7D-CB6F-460B-997E-5CD208878A9C}"/>
              </a:ext>
            </a:extLst>
          </p:cNvPr>
          <p:cNvSpPr/>
          <p:nvPr/>
        </p:nvSpPr>
        <p:spPr>
          <a:xfrm>
            <a:off x="468068" y="884474"/>
            <a:ext cx="1905782" cy="240143"/>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tx1"/>
                </a:solidFill>
                <a:latin typeface="Meiryo UI" panose="020B0604030504040204" pitchFamily="50" charset="-128"/>
                <a:ea typeface="Meiryo UI" panose="020B0604030504040204" pitchFamily="50" charset="-128"/>
              </a:rPr>
              <a:t>現在の標準仕様書</a:t>
            </a:r>
          </a:p>
        </p:txBody>
      </p:sp>
      <p:sp>
        <p:nvSpPr>
          <p:cNvPr id="17" name="正方形/長方形 16">
            <a:extLst>
              <a:ext uri="{FF2B5EF4-FFF2-40B4-BE49-F238E27FC236}">
                <a16:creationId xmlns:a16="http://schemas.microsoft.com/office/drawing/2014/main" xmlns="" id="{0376EA11-718B-4F61-9A42-CEFED9B70D5A}"/>
              </a:ext>
            </a:extLst>
          </p:cNvPr>
          <p:cNvSpPr/>
          <p:nvPr/>
        </p:nvSpPr>
        <p:spPr>
          <a:xfrm>
            <a:off x="458834" y="2925823"/>
            <a:ext cx="1905782" cy="240143"/>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tx1"/>
                </a:solidFill>
                <a:latin typeface="Meiryo UI" panose="020B0604030504040204" pitchFamily="50" charset="-128"/>
                <a:ea typeface="Meiryo UI" panose="020B0604030504040204" pitchFamily="50" charset="-128"/>
              </a:rPr>
              <a:t>他業務の状況</a:t>
            </a:r>
          </a:p>
        </p:txBody>
      </p:sp>
      <p:sp>
        <p:nvSpPr>
          <p:cNvPr id="21" name="吹き出し: 角を丸めた四角形 20">
            <a:extLst>
              <a:ext uri="{FF2B5EF4-FFF2-40B4-BE49-F238E27FC236}">
                <a16:creationId xmlns:a16="http://schemas.microsoft.com/office/drawing/2014/main" xmlns="" id="{3B2560BE-950B-413E-9DFC-6319159569E6}"/>
              </a:ext>
            </a:extLst>
          </p:cNvPr>
          <p:cNvSpPr/>
          <p:nvPr/>
        </p:nvSpPr>
        <p:spPr>
          <a:xfrm>
            <a:off x="7078980" y="3973864"/>
            <a:ext cx="1836000" cy="738627"/>
          </a:xfrm>
          <a:prstGeom prst="wedgeRoundRectCallout">
            <a:avLst>
              <a:gd name="adj1" fmla="val -45083"/>
              <a:gd name="adj2" fmla="val 74284"/>
              <a:gd name="adj3" fmla="val 16667"/>
            </a:avLst>
          </a:prstGeom>
          <a:ln>
            <a:solidFill>
              <a:srgbClr val="0000FF"/>
            </a:solidFill>
          </a:ln>
        </p:spPr>
        <p:style>
          <a:lnRef idx="2">
            <a:schemeClr val="accent2"/>
          </a:lnRef>
          <a:fillRef idx="1">
            <a:schemeClr val="lt1"/>
          </a:fillRef>
          <a:effectRef idx="0">
            <a:schemeClr val="accent2"/>
          </a:effectRef>
          <a:fontRef idx="minor">
            <a:schemeClr val="dk1"/>
          </a:fontRef>
        </p:style>
        <p:txBody>
          <a:bodyPr rtlCol="0" anchor="ctr"/>
          <a:lstStyle/>
          <a:p>
            <a:pPr marL="177800" lvl="0" indent="-177800" eaLnBrk="1" hangingPunct="1">
              <a:buClr>
                <a:srgbClr val="002060"/>
              </a:buClr>
              <a:buNone/>
              <a:defRPr/>
            </a:pPr>
            <a:r>
              <a:rPr lang="ja-JP" altLang="en-US" sz="900" kern="0" dirty="0">
                <a:latin typeface="Meiryo UI" panose="020B0604030504040204" pitchFamily="50" charset="-128"/>
                <a:ea typeface="Meiryo UI" panose="020B0604030504040204" pitchFamily="50" charset="-128"/>
              </a:rPr>
              <a:t>照会時に支援対象者であることを</a:t>
            </a:r>
            <a:endParaRPr lang="en-US" altLang="ja-JP" sz="900" kern="0" dirty="0">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r>
              <a:rPr lang="ja-JP" altLang="en-US" sz="900" kern="0" dirty="0">
                <a:latin typeface="Meiryo UI" panose="020B0604030504040204" pitchFamily="50" charset="-128"/>
                <a:ea typeface="Meiryo UI" panose="020B0604030504040204" pitchFamily="50" charset="-128"/>
              </a:rPr>
              <a:t>明示し、該当者住所が直ちに表示</a:t>
            </a:r>
            <a:endParaRPr lang="en-US" altLang="ja-JP" sz="900" kern="0" dirty="0">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r>
              <a:rPr lang="ja-JP" altLang="en-US" sz="900" kern="0" dirty="0">
                <a:latin typeface="Meiryo UI" panose="020B0604030504040204" pitchFamily="50" charset="-128"/>
                <a:ea typeface="Meiryo UI" panose="020B0604030504040204" pitchFamily="50" charset="-128"/>
              </a:rPr>
              <a:t>されない等の表示機能を定義。</a:t>
            </a:r>
            <a:endParaRPr lang="en-US" altLang="ja-JP" sz="900" kern="0" dirty="0">
              <a:latin typeface="Meiryo UI" panose="020B0604030504040204" pitchFamily="50" charset="-128"/>
              <a:ea typeface="Meiryo UI" panose="020B0604030504040204" pitchFamily="50" charset="-128"/>
            </a:endParaRPr>
          </a:p>
        </p:txBody>
      </p:sp>
      <p:sp>
        <p:nvSpPr>
          <p:cNvPr id="25" name="吹き出し: 角を丸めた四角形 24">
            <a:extLst>
              <a:ext uri="{FF2B5EF4-FFF2-40B4-BE49-F238E27FC236}">
                <a16:creationId xmlns:a16="http://schemas.microsoft.com/office/drawing/2014/main" xmlns="" id="{40844090-0F4F-47D5-941F-EE383644133E}"/>
              </a:ext>
            </a:extLst>
          </p:cNvPr>
          <p:cNvSpPr/>
          <p:nvPr/>
        </p:nvSpPr>
        <p:spPr>
          <a:xfrm>
            <a:off x="7086600" y="5529640"/>
            <a:ext cx="1836000" cy="738627"/>
          </a:xfrm>
          <a:prstGeom prst="wedgeRoundRectCallout">
            <a:avLst>
              <a:gd name="adj1" fmla="val -64527"/>
              <a:gd name="adj2" fmla="val -29262"/>
              <a:gd name="adj3" fmla="val 16667"/>
            </a:avLst>
          </a:prstGeom>
          <a:ln>
            <a:solidFill>
              <a:srgbClr val="0000FF"/>
            </a:solidFill>
          </a:ln>
        </p:spPr>
        <p:style>
          <a:lnRef idx="2">
            <a:schemeClr val="accent2"/>
          </a:lnRef>
          <a:fillRef idx="1">
            <a:schemeClr val="lt1"/>
          </a:fillRef>
          <a:effectRef idx="0">
            <a:schemeClr val="accent2"/>
          </a:effectRef>
          <a:fontRef idx="minor">
            <a:schemeClr val="dk1"/>
          </a:fontRef>
        </p:style>
        <p:txBody>
          <a:bodyPr rtlCol="0" anchor="ctr"/>
          <a:lstStyle/>
          <a:p>
            <a:pPr marL="177800" lvl="0" indent="-177800" eaLnBrk="1" hangingPunct="1">
              <a:buClr>
                <a:srgbClr val="002060"/>
              </a:buClr>
              <a:buNone/>
              <a:defRPr/>
            </a:pPr>
            <a:r>
              <a:rPr lang="ja-JP" altLang="en-US" sz="900" kern="0" dirty="0">
                <a:latin typeface="Meiryo UI" panose="020B0604030504040204" pitchFamily="50" charset="-128"/>
                <a:ea typeface="Meiryo UI" panose="020B0604030504040204" pitchFamily="50" charset="-128"/>
              </a:rPr>
              <a:t>抑止の一時解除後の再設定や</a:t>
            </a:r>
            <a:endParaRPr lang="en-US" altLang="ja-JP" sz="900" kern="0" dirty="0">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r>
              <a:rPr lang="ja-JP" altLang="en-US" sz="900" kern="0" dirty="0">
                <a:latin typeface="Meiryo UI" panose="020B0604030504040204" pitchFamily="50" charset="-128"/>
                <a:ea typeface="Meiryo UI" panose="020B0604030504040204" pitchFamily="50" charset="-128"/>
              </a:rPr>
              <a:t>情報の表示・印刷における漏洩</a:t>
            </a:r>
            <a:endParaRPr lang="en-US" altLang="ja-JP" sz="900" kern="0" dirty="0">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r>
              <a:rPr lang="ja-JP" altLang="en-US" sz="900" kern="0" dirty="0">
                <a:latin typeface="Meiryo UI" panose="020B0604030504040204" pitchFamily="50" charset="-128"/>
                <a:ea typeface="Meiryo UI" panose="020B0604030504040204" pitchFamily="50" charset="-128"/>
              </a:rPr>
              <a:t>防止のための機能を定義。</a:t>
            </a:r>
            <a:endParaRPr lang="en-US" altLang="ja-JP" sz="900" kern="0" dirty="0">
              <a:latin typeface="Meiryo UI" panose="020B0604030504040204" pitchFamily="50" charset="-128"/>
              <a:ea typeface="Meiryo UI" panose="020B0604030504040204" pitchFamily="50" charset="-128"/>
            </a:endParaRPr>
          </a:p>
        </p:txBody>
      </p:sp>
      <p:sp>
        <p:nvSpPr>
          <p:cNvPr id="18" name="Rectangle 5">
            <a:extLst>
              <a:ext uri="{FF2B5EF4-FFF2-40B4-BE49-F238E27FC236}">
                <a16:creationId xmlns:a16="http://schemas.microsoft.com/office/drawing/2014/main" xmlns="" id="{D3268513-FA5C-4088-835F-68CCD2F9955E}"/>
              </a:ext>
            </a:extLst>
          </p:cNvPr>
          <p:cNvSpPr txBox="1">
            <a:spLocks noChangeArrowheads="1"/>
          </p:cNvSpPr>
          <p:nvPr/>
        </p:nvSpPr>
        <p:spPr>
          <a:xfrm>
            <a:off x="455369" y="3952734"/>
            <a:ext cx="2973632" cy="383568"/>
          </a:xfrm>
          <a:prstGeom prst="rect">
            <a:avLst/>
          </a:prstGeom>
        </p:spPr>
        <p:txBody>
          <a:bodyPr tIns="90000" bIns="90000"/>
          <a:lstStyle>
            <a:defPPr>
              <a:defRPr lang="en-US"/>
            </a:defPPr>
            <a:lvl1pPr marL="182563" lvl="0" indent="-182563" eaLnBrk="1" hangingPunct="1">
              <a:lnSpc>
                <a:spcPct val="100000"/>
              </a:lnSpc>
              <a:spcBef>
                <a:spcPct val="20000"/>
              </a:spcBef>
              <a:buClr>
                <a:srgbClr val="002060"/>
              </a:buClr>
              <a:buFont typeface="Wingdings" pitchFamily="2" charset="2"/>
              <a:buNone/>
              <a:defRPr kumimoji="1" sz="1600" b="0" i="0" u="none" strike="noStrike" kern="0" cap="none" spc="0" normalizeH="0" baseline="0">
                <a:ln>
                  <a:noFill/>
                </a:ln>
                <a:effectLst/>
                <a:uLnTx/>
                <a:uFillTx/>
                <a:latin typeface="+mn-ea"/>
                <a:ea typeface="+mn-ea"/>
              </a:defRPr>
            </a:lvl1pPr>
            <a:lvl2pPr marL="742950" indent="-285750">
              <a:spcBef>
                <a:spcPct val="20000"/>
              </a:spcBef>
              <a:buClr>
                <a:srgbClr val="FFCC66"/>
              </a:buClr>
              <a:buFont typeface="Wingdings" pitchFamily="2" charset="2"/>
              <a:buChar char="n"/>
              <a:defRPr kumimoji="1">
                <a:latin typeface="+mn-lt"/>
                <a:ea typeface="+mn-ea"/>
              </a:defRPr>
            </a:lvl2pPr>
            <a:lvl3pPr marL="1143000" indent="-228600">
              <a:spcBef>
                <a:spcPct val="20000"/>
              </a:spcBef>
              <a:buClr>
                <a:srgbClr val="FFCC66"/>
              </a:buClr>
              <a:buFont typeface="Wingdings" pitchFamily="2" charset="2"/>
              <a:buChar char="n"/>
              <a:defRPr kumimoji="1">
                <a:latin typeface="+mn-lt"/>
                <a:ea typeface="+mn-ea"/>
              </a:defRPr>
            </a:lvl3pPr>
            <a:lvl4pPr marL="1600200" indent="-228600">
              <a:spcBef>
                <a:spcPct val="20000"/>
              </a:spcBef>
              <a:buClr>
                <a:srgbClr val="FFCC66"/>
              </a:buClr>
              <a:buFont typeface="Wingdings" pitchFamily="2" charset="2"/>
              <a:buChar char="n"/>
              <a:defRPr kumimoji="1">
                <a:latin typeface="+mn-lt"/>
                <a:ea typeface="+mn-ea"/>
              </a:defRPr>
            </a:lvl4pPr>
            <a:lvl5pPr marL="2057400" indent="-228600">
              <a:spcBef>
                <a:spcPct val="20000"/>
              </a:spcBef>
              <a:buClr>
                <a:srgbClr val="FFCC66"/>
              </a:buClr>
              <a:buFont typeface="Wingdings" pitchFamily="2" charset="2"/>
              <a:buChar char="n"/>
              <a:defRPr kumimoji="1">
                <a:latin typeface="+mn-lt"/>
                <a:ea typeface="+mn-ea"/>
              </a:defRPr>
            </a:lvl5pPr>
            <a:lvl6pPr marL="2514600" indent="-228600" fontAlgn="base">
              <a:spcBef>
                <a:spcPct val="20000"/>
              </a:spcBef>
              <a:spcAft>
                <a:spcPct val="0"/>
              </a:spcAft>
              <a:buClr>
                <a:srgbClr val="FFCC66"/>
              </a:buClr>
              <a:buFont typeface="Wingdings" pitchFamily="2" charset="2"/>
              <a:buChar char="n"/>
              <a:defRPr kumimoji="1">
                <a:latin typeface="+mn-lt"/>
                <a:ea typeface="+mn-ea"/>
              </a:defRPr>
            </a:lvl6pPr>
            <a:lvl7pPr marL="2971800" indent="-228600" fontAlgn="base">
              <a:spcBef>
                <a:spcPct val="20000"/>
              </a:spcBef>
              <a:spcAft>
                <a:spcPct val="0"/>
              </a:spcAft>
              <a:buClr>
                <a:srgbClr val="FFCC66"/>
              </a:buClr>
              <a:buFont typeface="Wingdings" pitchFamily="2" charset="2"/>
              <a:buChar char="n"/>
              <a:defRPr kumimoji="1">
                <a:latin typeface="+mn-lt"/>
                <a:ea typeface="+mn-ea"/>
              </a:defRPr>
            </a:lvl7pPr>
            <a:lvl8pPr marL="3429000" indent="-228600" fontAlgn="base">
              <a:spcBef>
                <a:spcPct val="20000"/>
              </a:spcBef>
              <a:spcAft>
                <a:spcPct val="0"/>
              </a:spcAft>
              <a:buClr>
                <a:srgbClr val="FFCC66"/>
              </a:buClr>
              <a:buFont typeface="Wingdings" pitchFamily="2" charset="2"/>
              <a:buChar char="n"/>
              <a:defRPr kumimoji="1">
                <a:latin typeface="+mn-lt"/>
                <a:ea typeface="+mn-ea"/>
              </a:defRPr>
            </a:lvl8pPr>
            <a:lvl9pPr marL="3886200" indent="-228600" fontAlgn="base">
              <a:spcBef>
                <a:spcPct val="20000"/>
              </a:spcBef>
              <a:spcAft>
                <a:spcPct val="0"/>
              </a:spcAft>
              <a:buClr>
                <a:srgbClr val="FFCC66"/>
              </a:buClr>
              <a:buFont typeface="Wingdings" pitchFamily="2" charset="2"/>
              <a:buChar char="n"/>
              <a:defRPr kumimoji="1">
                <a:latin typeface="+mn-lt"/>
                <a:ea typeface="+mn-ea"/>
              </a:defRPr>
            </a:lvl9pPr>
          </a:lstStyle>
          <a:p>
            <a:pPr marL="0" marR="0" lvl="0" indent="0" defTabSz="914400" rtl="0" eaLnBrk="1" fontAlgn="auto" latinLnBrk="0" hangingPunct="1">
              <a:lnSpc>
                <a:spcPct val="100000"/>
              </a:lnSpc>
              <a:spcBef>
                <a:spcPts val="0"/>
              </a:spcBef>
              <a:spcAft>
                <a:spcPts val="0"/>
              </a:spcAft>
              <a:buClrTx/>
              <a:buSzTx/>
              <a:buFontTx/>
              <a:buNone/>
              <a:tabLst/>
              <a:defRPr/>
            </a:pPr>
            <a:r>
              <a:rPr lang="ja-JP" altLang="en-US" sz="1050" dirty="0">
                <a:solidFill>
                  <a:prstClr val="black"/>
                </a:solidFill>
                <a:latin typeface="Meiryo UI" panose="020B0604030504040204" pitchFamily="50" charset="-128"/>
                <a:ea typeface="Meiryo UI" panose="020B0604030504040204" pitchFamily="50" charset="-128"/>
              </a:rPr>
              <a:t>「税務仕様書</a:t>
            </a:r>
            <a:r>
              <a:rPr lang="en-US" altLang="ja-JP" sz="1050" dirty="0">
                <a:solidFill>
                  <a:prstClr val="black"/>
                </a:solidFill>
                <a:latin typeface="Meiryo UI" panose="020B0604030504040204" pitchFamily="50" charset="-128"/>
                <a:ea typeface="Meiryo UI" panose="020B0604030504040204" pitchFamily="50" charset="-128"/>
              </a:rPr>
              <a:t>1.0</a:t>
            </a:r>
            <a:r>
              <a:rPr lang="ja-JP" altLang="en-US" sz="1050" dirty="0">
                <a:solidFill>
                  <a:prstClr val="black"/>
                </a:solidFill>
                <a:latin typeface="Meiryo UI" panose="020B0604030504040204" pitchFamily="50" charset="-128"/>
                <a:ea typeface="Meiryo UI" panose="020B0604030504040204" pitchFamily="50" charset="-128"/>
              </a:rPr>
              <a:t>版」抜粋</a:t>
            </a:r>
            <a:endParaRPr lang="en-US" altLang="ja-JP" sz="1050" dirty="0">
              <a:solidFill>
                <a:prstClr val="black"/>
              </a:solidFill>
              <a:latin typeface="Meiryo UI" panose="020B0604030504040204" pitchFamily="50" charset="-128"/>
              <a:ea typeface="Meiryo UI" panose="020B0604030504040204" pitchFamily="50" charset="-128"/>
            </a:endParaRPr>
          </a:p>
        </p:txBody>
      </p:sp>
      <p:sp>
        <p:nvSpPr>
          <p:cNvPr id="19" name="スライド番号プレースホルダー 4">
            <a:extLst>
              <a:ext uri="{FF2B5EF4-FFF2-40B4-BE49-F238E27FC236}">
                <a16:creationId xmlns:a16="http://schemas.microsoft.com/office/drawing/2014/main" xmlns="" id="{D9891F71-6618-48AA-9D0F-98C1072B04A2}"/>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1" lang="ja-JP" altLang="en-US" sz="2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1477059805"/>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4CD0D9A95C5CC14698018994E4D2444B" ma:contentTypeVersion="2" ma:contentTypeDescription="新しいドキュメントを作成します。" ma:contentTypeScope="" ma:versionID="4c482fb3f5e9644f64084715088ff37c">
  <xsd:schema xmlns:xsd="http://www.w3.org/2001/XMLSchema" xmlns:xs="http://www.w3.org/2001/XMLSchema" xmlns:p="http://schemas.microsoft.com/office/2006/metadata/properties" xmlns:ns2="af2ba02f-df79-452f-a972-353124466965" targetNamespace="http://schemas.microsoft.com/office/2006/metadata/properties" ma:root="true" ma:fieldsID="93bde48cd7d7159bedff35aa342de57f" ns2:_="">
    <xsd:import namespace="af2ba02f-df79-452f-a972-353124466965"/>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f2ba02f-df79-452f-a972-3531244669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2F52176-7389-4638-9804-BDBFD8E8748F}">
  <ds:schemaRefs>
    <ds:schemaRef ds:uri="http://schemas.microsoft.com/sharepoint/v3/contenttype/forms"/>
  </ds:schemaRefs>
</ds:datastoreItem>
</file>

<file path=customXml/itemProps2.xml><?xml version="1.0" encoding="utf-8"?>
<ds:datastoreItem xmlns:ds="http://schemas.openxmlformats.org/officeDocument/2006/customXml" ds:itemID="{4CBE61BF-8676-4C87-8781-47F4DF985F79}">
  <ds:schemaRefs>
    <ds:schemaRef ds:uri="http://schemas.microsoft.com/office/2006/documentManagement/types"/>
    <ds:schemaRef ds:uri="http://schemas.microsoft.com/office/2006/metadata/properties"/>
    <ds:schemaRef ds:uri="http://purl.org/dc/elements/1.1/"/>
    <ds:schemaRef ds:uri="http://schemas.openxmlformats.org/package/2006/metadata/core-properties"/>
    <ds:schemaRef ds:uri="http://purl.org/dc/terms/"/>
    <ds:schemaRef ds:uri="http://schemas.microsoft.com/office/infopath/2007/PartnerControls"/>
    <ds:schemaRef ds:uri="af2ba02f-df79-452f-a972-353124466965"/>
    <ds:schemaRef ds:uri="http://www.w3.org/XML/1998/namespace"/>
    <ds:schemaRef ds:uri="http://purl.org/dc/dcmitype/"/>
  </ds:schemaRefs>
</ds:datastoreItem>
</file>

<file path=customXml/itemProps3.xml><?xml version="1.0" encoding="utf-8"?>
<ds:datastoreItem xmlns:ds="http://schemas.openxmlformats.org/officeDocument/2006/customXml" ds:itemID="{234B78FE-A429-4507-9C70-2B6D3654280B}">
  <ds:schemaRefs>
    <ds:schemaRef ds:uri="af2ba02f-df79-452f-a972-35312446696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1818</TotalTime>
  <Words>2088</Words>
  <Application>Microsoft Office PowerPoint</Application>
  <PresentationFormat>画面に合わせる (4:3)</PresentationFormat>
  <Paragraphs>213</Paragraphs>
  <Slides>11</Slides>
  <Notes>2</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11</vt:i4>
      </vt:variant>
    </vt:vector>
  </HeadingPairs>
  <TitlesOfParts>
    <vt:vector size="17" baseType="lpstr">
      <vt:lpstr>Meiryo UI</vt:lpstr>
      <vt:lpstr>ＭＳ Ｐゴシック</vt:lpstr>
      <vt:lpstr>Arial</vt:lpstr>
      <vt:lpstr>Calibri</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大内正志 / OOUCHI，MASASHI</dc:creator>
  <cp:lastModifiedBy>4310 斎藤 竜登</cp:lastModifiedBy>
  <cp:revision>57</cp:revision>
  <cp:lastPrinted>2021-08-20T08:07:01Z</cp:lastPrinted>
  <dcterms:created xsi:type="dcterms:W3CDTF">2017-02-28T14:15:35Z</dcterms:created>
  <dcterms:modified xsi:type="dcterms:W3CDTF">2022-04-12T05:32:44Z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0x0101004CD0D9A95C5CC14698018994E4D2444B</vt:lpwstr>
  </property>
</Properties>
</file>